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58" r:id="rId4"/>
    <p:sldId id="259" r:id="rId5"/>
    <p:sldId id="276" r:id="rId6"/>
    <p:sldId id="278" r:id="rId7"/>
    <p:sldId id="265" r:id="rId8"/>
    <p:sldId id="266" r:id="rId9"/>
    <p:sldId id="277" r:id="rId10"/>
    <p:sldId id="260" r:id="rId11"/>
    <p:sldId id="269" r:id="rId12"/>
    <p:sldId id="263" r:id="rId13"/>
    <p:sldId id="280" r:id="rId14"/>
    <p:sldId id="279"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086330-461F-2543-A235-B86884D6B50B}" v="17" dt="2021-10-18T01:20:06.4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94"/>
    <p:restoredTop sz="88776"/>
  </p:normalViewPr>
  <p:slideViewPr>
    <p:cSldViewPr>
      <p:cViewPr varScale="1">
        <p:scale>
          <a:sx n="113" d="100"/>
          <a:sy n="113" d="100"/>
        </p:scale>
        <p:origin x="1992"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5"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文婷 柴" userId="cc3e45de-2f49-4c89-aeff-00e7b5b5da7e" providerId="ADAL" clId="{201EDC9F-5DDB-5E4D-9BE6-51E5DE7BBFEB}"/>
    <pc:docChg chg="undo custSel modSld">
      <pc:chgData name="文婷 柴" userId="cc3e45de-2f49-4c89-aeff-00e7b5b5da7e" providerId="ADAL" clId="{201EDC9F-5DDB-5E4D-9BE6-51E5DE7BBFEB}" dt="2021-10-11T04:40:57.972" v="20" actId="478"/>
      <pc:docMkLst>
        <pc:docMk/>
      </pc:docMkLst>
      <pc:sldChg chg="addSp delSp modSp mod modAnim">
        <pc:chgData name="文婷 柴" userId="cc3e45de-2f49-4c89-aeff-00e7b5b5da7e" providerId="ADAL" clId="{201EDC9F-5DDB-5E4D-9BE6-51E5DE7BBFEB}" dt="2021-10-11T04:39:30.101" v="16" actId="14100"/>
        <pc:sldMkLst>
          <pc:docMk/>
          <pc:sldMk cId="0" sldId="258"/>
        </pc:sldMkLst>
        <pc:spChg chg="mod">
          <ac:chgData name="文婷 柴" userId="cc3e45de-2f49-4c89-aeff-00e7b5b5da7e" providerId="ADAL" clId="{201EDC9F-5DDB-5E4D-9BE6-51E5DE7BBFEB}" dt="2021-10-11T04:39:16.112" v="13" actId="1076"/>
          <ac:spMkLst>
            <pc:docMk/>
            <pc:sldMk cId="0" sldId="258"/>
            <ac:spMk id="3" creationId="{00000000-0000-0000-0000-000000000000}"/>
          </ac:spMkLst>
        </pc:spChg>
        <pc:spChg chg="add del mod">
          <ac:chgData name="文婷 柴" userId="cc3e45de-2f49-4c89-aeff-00e7b5b5da7e" providerId="ADAL" clId="{201EDC9F-5DDB-5E4D-9BE6-51E5DE7BBFEB}" dt="2021-10-11T04:39:30.101" v="16" actId="14100"/>
          <ac:spMkLst>
            <pc:docMk/>
            <pc:sldMk cId="0" sldId="258"/>
            <ac:spMk id="4" creationId="{00000000-0000-0000-0000-000000000000}"/>
          </ac:spMkLst>
        </pc:spChg>
      </pc:sldChg>
      <pc:sldChg chg="addSp delSp modSp mod delAnim modAnim">
        <pc:chgData name="文婷 柴" userId="cc3e45de-2f49-4c89-aeff-00e7b5b5da7e" providerId="ADAL" clId="{201EDC9F-5DDB-5E4D-9BE6-51E5DE7BBFEB}" dt="2021-10-11T04:40:57.972" v="20" actId="478"/>
        <pc:sldMkLst>
          <pc:docMk/>
          <pc:sldMk cId="0" sldId="266"/>
        </pc:sldMkLst>
        <pc:cxnChg chg="add del mod">
          <ac:chgData name="文婷 柴" userId="cc3e45de-2f49-4c89-aeff-00e7b5b5da7e" providerId="ADAL" clId="{201EDC9F-5DDB-5E4D-9BE6-51E5DE7BBFEB}" dt="2021-10-11T04:40:57.972" v="20" actId="478"/>
          <ac:cxnSpMkLst>
            <pc:docMk/>
            <pc:sldMk cId="0" sldId="266"/>
            <ac:cxnSpMk id="8" creationId="{492B1E88-3DEC-4845-A1A6-7A50D89DA11C}"/>
          </ac:cxnSpMkLst>
        </pc:cxnChg>
      </pc:sldChg>
      <pc:sldChg chg="modSp">
        <pc:chgData name="文婷 柴" userId="cc3e45de-2f49-4c89-aeff-00e7b5b5da7e" providerId="ADAL" clId="{201EDC9F-5DDB-5E4D-9BE6-51E5DE7BBFEB}" dt="2021-10-11T04:40:22.706" v="17" actId="948"/>
        <pc:sldMkLst>
          <pc:docMk/>
          <pc:sldMk cId="4288208813" sldId="278"/>
        </pc:sldMkLst>
        <pc:spChg chg="mod">
          <ac:chgData name="文婷 柴" userId="cc3e45de-2f49-4c89-aeff-00e7b5b5da7e" providerId="ADAL" clId="{201EDC9F-5DDB-5E4D-9BE6-51E5DE7BBFEB}" dt="2021-10-11T04:40:22.706" v="17" actId="948"/>
          <ac:spMkLst>
            <pc:docMk/>
            <pc:sldMk cId="4288208813" sldId="278"/>
            <ac:spMk id="3" creationId="{E4785931-A1FE-3B4D-A43D-788BBB8B6519}"/>
          </ac:spMkLst>
        </pc:spChg>
      </pc:sldChg>
    </pc:docChg>
  </pc:docChgLst>
  <pc:docChgLst>
    <pc:chgData name="文婷 柴" userId="cc3e45de-2f49-4c89-aeff-00e7b5b5da7e" providerId="ADAL" clId="{F566058D-319D-554A-B306-7FEA1D866C35}"/>
    <pc:docChg chg="custSel addSld modSld">
      <pc:chgData name="文婷 柴" userId="cc3e45de-2f49-4c89-aeff-00e7b5b5da7e" providerId="ADAL" clId="{F566058D-319D-554A-B306-7FEA1D866C35}" dt="2020-10-19T11:00:22.158" v="214" actId="20577"/>
      <pc:docMkLst>
        <pc:docMk/>
      </pc:docMkLst>
      <pc:sldChg chg="addSp modSp mod modNotesTx">
        <pc:chgData name="文婷 柴" userId="cc3e45de-2f49-4c89-aeff-00e7b5b5da7e" providerId="ADAL" clId="{F566058D-319D-554A-B306-7FEA1D866C35}" dt="2020-10-19T10:36:22.116" v="147" actId="113"/>
        <pc:sldMkLst>
          <pc:docMk/>
          <pc:sldMk cId="0" sldId="263"/>
        </pc:sldMkLst>
        <pc:spChg chg="add mod">
          <ac:chgData name="文婷 柴" userId="cc3e45de-2f49-4c89-aeff-00e7b5b5da7e" providerId="ADAL" clId="{F566058D-319D-554A-B306-7FEA1D866C35}" dt="2020-10-19T10:35:54.926" v="144" actId="1076"/>
          <ac:spMkLst>
            <pc:docMk/>
            <pc:sldMk cId="0" sldId="263"/>
            <ac:spMk id="3" creationId="{5E3FBCF0-6420-8347-90DF-A1DBC4D1A1B7}"/>
          </ac:spMkLst>
        </pc:spChg>
        <pc:spChg chg="mod">
          <ac:chgData name="文婷 柴" userId="cc3e45de-2f49-4c89-aeff-00e7b5b5da7e" providerId="ADAL" clId="{F566058D-319D-554A-B306-7FEA1D866C35}" dt="2020-10-19T10:36:22.116" v="147" actId="113"/>
          <ac:spMkLst>
            <pc:docMk/>
            <pc:sldMk cId="0" sldId="263"/>
            <ac:spMk id="7" creationId="{00000000-0000-0000-0000-000000000000}"/>
          </ac:spMkLst>
        </pc:spChg>
        <pc:spChg chg="mod">
          <ac:chgData name="文婷 柴" userId="cc3e45de-2f49-4c89-aeff-00e7b5b5da7e" providerId="ADAL" clId="{F566058D-319D-554A-B306-7FEA1D866C35}" dt="2020-10-19T10:29:20.237" v="126" actId="1076"/>
          <ac:spMkLst>
            <pc:docMk/>
            <pc:sldMk cId="0" sldId="263"/>
            <ac:spMk id="8" creationId="{00000000-0000-0000-0000-000000000000}"/>
          </ac:spMkLst>
        </pc:spChg>
      </pc:sldChg>
      <pc:sldChg chg="addSp modSp new mod modNotesTx">
        <pc:chgData name="文婷 柴" userId="cc3e45de-2f49-4c89-aeff-00e7b5b5da7e" providerId="ADAL" clId="{F566058D-319D-554A-B306-7FEA1D866C35}" dt="2020-10-19T11:00:22.158" v="214" actId="20577"/>
        <pc:sldMkLst>
          <pc:docMk/>
          <pc:sldMk cId="1171542638" sldId="280"/>
        </pc:sldMkLst>
        <pc:spChg chg="mod">
          <ac:chgData name="文婷 柴" userId="cc3e45de-2f49-4c89-aeff-00e7b5b5da7e" providerId="ADAL" clId="{F566058D-319D-554A-B306-7FEA1D866C35}" dt="2020-10-19T10:52:47.938" v="210" actId="12"/>
          <ac:spMkLst>
            <pc:docMk/>
            <pc:sldMk cId="1171542638" sldId="280"/>
            <ac:spMk id="2" creationId="{C1A27C66-2ECD-7D4D-AFCD-6E405AC0A2EB}"/>
          </ac:spMkLst>
        </pc:spChg>
        <pc:spChg chg="mod">
          <ac:chgData name="文婷 柴" userId="cc3e45de-2f49-4c89-aeff-00e7b5b5da7e" providerId="ADAL" clId="{F566058D-319D-554A-B306-7FEA1D866C35}" dt="2020-10-19T11:00:12" v="212" actId="20577"/>
          <ac:spMkLst>
            <pc:docMk/>
            <pc:sldMk cId="1171542638" sldId="280"/>
            <ac:spMk id="3" creationId="{967A624C-9AB0-C14C-B8FE-CD94B2A93735}"/>
          </ac:spMkLst>
        </pc:spChg>
        <pc:spChg chg="add mod">
          <ac:chgData name="文婷 柴" userId="cc3e45de-2f49-4c89-aeff-00e7b5b5da7e" providerId="ADAL" clId="{F566058D-319D-554A-B306-7FEA1D866C35}" dt="2020-10-19T10:47:50.815" v="197" actId="20577"/>
          <ac:spMkLst>
            <pc:docMk/>
            <pc:sldMk cId="1171542638" sldId="280"/>
            <ac:spMk id="4" creationId="{6EE1CC0E-B281-E64C-8ECE-19461BD522F2}"/>
          </ac:spMkLst>
        </pc:spChg>
      </pc:sldChg>
    </pc:docChg>
  </pc:docChgLst>
  <pc:docChgLst>
    <pc:chgData name="文婷 柴" userId="cc3e45de-2f49-4c89-aeff-00e7b5b5da7e" providerId="ADAL" clId="{CC086330-461F-2543-A235-B86884D6B50B}"/>
    <pc:docChg chg="modSld">
      <pc:chgData name="文婷 柴" userId="cc3e45de-2f49-4c89-aeff-00e7b5b5da7e" providerId="ADAL" clId="{CC086330-461F-2543-A235-B86884D6B50B}" dt="2021-10-18T01:20:08.913" v="20" actId="1076"/>
      <pc:docMkLst>
        <pc:docMk/>
      </pc:docMkLst>
      <pc:sldChg chg="modSp">
        <pc:chgData name="文婷 柴" userId="cc3e45de-2f49-4c89-aeff-00e7b5b5da7e" providerId="ADAL" clId="{CC086330-461F-2543-A235-B86884D6B50B}" dt="2021-10-18T01:20:08.913" v="20" actId="1076"/>
        <pc:sldMkLst>
          <pc:docMk/>
          <pc:sldMk cId="0" sldId="263"/>
        </pc:sldMkLst>
        <pc:spChg chg="mod">
          <ac:chgData name="文婷 柴" userId="cc3e45de-2f49-4c89-aeff-00e7b5b5da7e" providerId="ADAL" clId="{CC086330-461F-2543-A235-B86884D6B50B}" dt="2021-10-18T01:20:01.111" v="18" actId="1076"/>
          <ac:spMkLst>
            <pc:docMk/>
            <pc:sldMk cId="0" sldId="263"/>
            <ac:spMk id="7" creationId="{00000000-0000-0000-0000-000000000000}"/>
          </ac:spMkLst>
        </pc:spChg>
        <pc:spChg chg="mod">
          <ac:chgData name="文婷 柴" userId="cc3e45de-2f49-4c89-aeff-00e7b5b5da7e" providerId="ADAL" clId="{CC086330-461F-2543-A235-B86884D6B50B}" dt="2021-10-18T01:20:08.913" v="20" actId="1076"/>
          <ac:spMkLst>
            <pc:docMk/>
            <pc:sldMk cId="0" sldId="263"/>
            <ac:spMk id="8" creationId="{00000000-0000-0000-0000-000000000000}"/>
          </ac:spMkLst>
        </pc:spChg>
      </pc:sldChg>
    </pc:docChg>
  </pc:docChgLst>
  <pc:docChgLst>
    <pc:chgData name="文婷 柴" userId="cc3e45de-2f49-4c89-aeff-00e7b5b5da7e" providerId="ADAL" clId="{8AC7CF66-BB45-884A-9CBA-DCDE6BF91C0F}"/>
    <pc:docChg chg="custSel mod modSld">
      <pc:chgData name="文婷 柴" userId="cc3e45de-2f49-4c89-aeff-00e7b5b5da7e" providerId="ADAL" clId="{8AC7CF66-BB45-884A-9CBA-DCDE6BF91C0F}" dt="2020-09-25T05:29:43.329" v="6" actId="1076"/>
      <pc:docMkLst>
        <pc:docMk/>
      </pc:docMkLst>
      <pc:sldChg chg="addSp modSp mod setBg">
        <pc:chgData name="文婷 柴" userId="cc3e45de-2f49-4c89-aeff-00e7b5b5da7e" providerId="ADAL" clId="{8AC7CF66-BB45-884A-9CBA-DCDE6BF91C0F}" dt="2020-09-25T05:28:54.676" v="3" actId="26606"/>
        <pc:sldMkLst>
          <pc:docMk/>
          <pc:sldMk cId="0" sldId="257"/>
        </pc:sldMkLst>
        <pc:spChg chg="mod">
          <ac:chgData name="文婷 柴" userId="cc3e45de-2f49-4c89-aeff-00e7b5b5da7e" providerId="ADAL" clId="{8AC7CF66-BB45-884A-9CBA-DCDE6BF91C0F}" dt="2020-09-25T05:28:54.676" v="3" actId="26606"/>
          <ac:spMkLst>
            <pc:docMk/>
            <pc:sldMk cId="0" sldId="257"/>
            <ac:spMk id="2" creationId="{00000000-0000-0000-0000-000000000000}"/>
          </ac:spMkLst>
        </pc:spChg>
        <pc:spChg chg="mod">
          <ac:chgData name="文婷 柴" userId="cc3e45de-2f49-4c89-aeff-00e7b5b5da7e" providerId="ADAL" clId="{8AC7CF66-BB45-884A-9CBA-DCDE6BF91C0F}" dt="2020-09-25T05:28:54.676" v="3" actId="26606"/>
          <ac:spMkLst>
            <pc:docMk/>
            <pc:sldMk cId="0" sldId="257"/>
            <ac:spMk id="3" creationId="{00000000-0000-0000-0000-000000000000}"/>
          </ac:spMkLst>
        </pc:spChg>
        <pc:spChg chg="add">
          <ac:chgData name="文婷 柴" userId="cc3e45de-2f49-4c89-aeff-00e7b5b5da7e" providerId="ADAL" clId="{8AC7CF66-BB45-884A-9CBA-DCDE6BF91C0F}" dt="2020-09-25T05:28:54.676" v="3" actId="26606"/>
          <ac:spMkLst>
            <pc:docMk/>
            <pc:sldMk cId="0" sldId="257"/>
            <ac:spMk id="8" creationId="{907EF6B7-1338-4443-8C46-6A318D952DFD}"/>
          </ac:spMkLst>
        </pc:spChg>
        <pc:spChg chg="add">
          <ac:chgData name="文婷 柴" userId="cc3e45de-2f49-4c89-aeff-00e7b5b5da7e" providerId="ADAL" clId="{8AC7CF66-BB45-884A-9CBA-DCDE6BF91C0F}" dt="2020-09-25T05:28:54.676" v="3" actId="26606"/>
          <ac:spMkLst>
            <pc:docMk/>
            <pc:sldMk cId="0" sldId="257"/>
            <ac:spMk id="10" creationId="{DAAE4CDD-124C-4DCF-9584-B6033B545DD5}"/>
          </ac:spMkLst>
        </pc:spChg>
        <pc:spChg chg="add">
          <ac:chgData name="文婷 柴" userId="cc3e45de-2f49-4c89-aeff-00e7b5b5da7e" providerId="ADAL" clId="{8AC7CF66-BB45-884A-9CBA-DCDE6BF91C0F}" dt="2020-09-25T05:28:54.676" v="3" actId="26606"/>
          <ac:spMkLst>
            <pc:docMk/>
            <pc:sldMk cId="0" sldId="257"/>
            <ac:spMk id="12" creationId="{081E4A58-353D-44AE-B2FC-2A74E2E400F7}"/>
          </ac:spMkLst>
        </pc:spChg>
      </pc:sldChg>
      <pc:sldChg chg="addSp modSp mod setBg">
        <pc:chgData name="文婷 柴" userId="cc3e45de-2f49-4c89-aeff-00e7b5b5da7e" providerId="ADAL" clId="{8AC7CF66-BB45-884A-9CBA-DCDE6BF91C0F}" dt="2020-09-25T05:29:43.329" v="6" actId="1076"/>
        <pc:sldMkLst>
          <pc:docMk/>
          <pc:sldMk cId="0" sldId="259"/>
        </pc:sldMkLst>
        <pc:spChg chg="mod ord">
          <ac:chgData name="文婷 柴" userId="cc3e45de-2f49-4c89-aeff-00e7b5b5da7e" providerId="ADAL" clId="{8AC7CF66-BB45-884A-9CBA-DCDE6BF91C0F}" dt="2020-09-25T05:29:17.477" v="4" actId="26606"/>
          <ac:spMkLst>
            <pc:docMk/>
            <pc:sldMk cId="0" sldId="259"/>
            <ac:spMk id="2" creationId="{00000000-0000-0000-0000-000000000000}"/>
          </ac:spMkLst>
        </pc:spChg>
        <pc:spChg chg="mod">
          <ac:chgData name="文婷 柴" userId="cc3e45de-2f49-4c89-aeff-00e7b5b5da7e" providerId="ADAL" clId="{8AC7CF66-BB45-884A-9CBA-DCDE6BF91C0F}" dt="2020-09-25T05:29:43.329" v="6" actId="1076"/>
          <ac:spMkLst>
            <pc:docMk/>
            <pc:sldMk cId="0" sldId="259"/>
            <ac:spMk id="3" creationId="{00000000-0000-0000-0000-000000000000}"/>
          </ac:spMkLst>
        </pc:spChg>
        <pc:spChg chg="add">
          <ac:chgData name="文婷 柴" userId="cc3e45de-2f49-4c89-aeff-00e7b5b5da7e" providerId="ADAL" clId="{8AC7CF66-BB45-884A-9CBA-DCDE6BF91C0F}" dt="2020-09-25T05:29:17.477" v="4" actId="26606"/>
          <ac:spMkLst>
            <pc:docMk/>
            <pc:sldMk cId="0" sldId="259"/>
            <ac:spMk id="8" creationId="{004A8AE1-9605-41DC-920F-A4B8E8F2391D}"/>
          </ac:spMkLst>
        </pc:spChg>
        <pc:spChg chg="add">
          <ac:chgData name="文婷 柴" userId="cc3e45de-2f49-4c89-aeff-00e7b5b5da7e" providerId="ADAL" clId="{8AC7CF66-BB45-884A-9CBA-DCDE6BF91C0F}" dt="2020-09-25T05:29:17.477" v="4" actId="26606"/>
          <ac:spMkLst>
            <pc:docMk/>
            <pc:sldMk cId="0" sldId="259"/>
            <ac:spMk id="10" creationId="{5B7778FC-632E-4DCA-A7CB-0D7731CCF970}"/>
          </ac:spMkLst>
        </pc:spChg>
        <pc:spChg chg="add">
          <ac:chgData name="文婷 柴" userId="cc3e45de-2f49-4c89-aeff-00e7b5b5da7e" providerId="ADAL" clId="{8AC7CF66-BB45-884A-9CBA-DCDE6BF91C0F}" dt="2020-09-25T05:29:17.477" v="4" actId="26606"/>
          <ac:spMkLst>
            <pc:docMk/>
            <pc:sldMk cId="0" sldId="259"/>
            <ac:spMk id="12" creationId="{B10BB131-AC8E-4A8E-A5D1-36260F720C3B}"/>
          </ac:spMkLst>
        </pc:spChg>
        <pc:spChg chg="add">
          <ac:chgData name="文婷 柴" userId="cc3e45de-2f49-4c89-aeff-00e7b5b5da7e" providerId="ADAL" clId="{8AC7CF66-BB45-884A-9CBA-DCDE6BF91C0F}" dt="2020-09-25T05:29:17.477" v="4" actId="26606"/>
          <ac:spMkLst>
            <pc:docMk/>
            <pc:sldMk cId="0" sldId="259"/>
            <ac:spMk id="14" creationId="{FA23A907-97FB-4A8F-880A-DD77401C4296}"/>
          </ac:spMkLst>
        </pc:spChg>
      </pc:sldChg>
    </pc:docChg>
  </pc:docChgLst>
</pc:chgInfo>
</file>

<file path=ppt/media/image1.jpeg>
</file>

<file path=ppt/media/image10.jpeg>
</file>

<file path=ppt/media/image11.png>
</file>

<file path=ppt/media/image2.gif>
</file>

<file path=ppt/media/image3.jpeg>
</file>

<file path=ppt/media/image4.jpg>
</file>

<file path=ppt/media/image5.jpg>
</file>

<file path=ppt/media/image6.gif>
</file>

<file path=ppt/media/image7.tif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22A6E5-B4B7-4542-9137-86558D1682BD}" type="datetimeFigureOut">
              <a:rPr kumimoji="1" lang="zh-CN" altLang="en-US" smtClean="0"/>
              <a:t>2021/10/18</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9B7DE3-B9D6-9E4A-9BDF-D786AFAD0A91}" type="slidenum">
              <a:rPr kumimoji="1" lang="zh-CN" altLang="en-US" smtClean="0"/>
              <a:t>‹#›</a:t>
            </a:fld>
            <a:endParaRPr kumimoji="1" lang="zh-CN" altLang="en-US"/>
          </a:p>
        </p:txBody>
      </p:sp>
    </p:spTree>
    <p:extLst>
      <p:ext uri="{BB962C8B-B14F-4D97-AF65-F5344CB8AC3E}">
        <p14:creationId xmlns:p14="http://schemas.microsoft.com/office/powerpoint/2010/main" val="1065408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0F16D77-83F8-A547-AEFA-4C78CCB1803F}" type="slidenum">
              <a:rPr lang="en-GB" altLang="zh-CN"/>
              <a:pPr/>
              <a:t>5</a:t>
            </a:fld>
            <a:endParaRPr lang="en-GB" altLang="zh-CN"/>
          </a:p>
        </p:txBody>
      </p:sp>
      <p:sp>
        <p:nvSpPr>
          <p:cNvPr id="88066" name="Rectangle 2"/>
          <p:cNvSpPr>
            <a:spLocks noGrp="1" noRot="1" noChangeAspect="1" noChangeArrowheads="1" noTextEdit="1"/>
          </p:cNvSpPr>
          <p:nvPr>
            <p:ph type="sldImg"/>
          </p:nvPr>
        </p:nvSpPr>
        <p:spPr>
          <a:ln/>
        </p:spPr>
      </p:sp>
      <p:sp>
        <p:nvSpPr>
          <p:cNvPr id="88067" name="Rectangle 3"/>
          <p:cNvSpPr>
            <a:spLocks noGrp="1" noChangeArrowheads="1"/>
          </p:cNvSpPr>
          <p:nvPr>
            <p:ph type="body" idx="1"/>
          </p:nvPr>
        </p:nvSpPr>
        <p:spPr/>
        <p:txBody>
          <a:bodyPr/>
          <a:lstStyle/>
          <a:p>
            <a:endParaRPr lang="en-GB" altLang="zh-CN"/>
          </a:p>
        </p:txBody>
      </p:sp>
    </p:spTree>
    <p:extLst>
      <p:ext uri="{BB962C8B-B14F-4D97-AF65-F5344CB8AC3E}">
        <p14:creationId xmlns:p14="http://schemas.microsoft.com/office/powerpoint/2010/main" val="1862036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a:t>In physics, radiation is the emission or transmission of energy in the form of waves or particles through space or through a material medium.</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a:t>This includes:</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a:t>electromagnetic radiation, such as radio waves, microwaves, infrared, visible light, ultraviolet, x-rays, and gamma radiation (</a:t>
            </a:r>
            <a:r>
              <a:rPr kumimoji="1" lang="el-GR" altLang="zh-CN" dirty="0"/>
              <a:t>γ)</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a:t>particle radiation, such as alpha radiation (</a:t>
            </a:r>
            <a:r>
              <a:rPr kumimoji="1" lang="el-GR" altLang="zh-CN" dirty="0"/>
              <a:t>α), </a:t>
            </a:r>
            <a:r>
              <a:rPr kumimoji="1" lang="en-US" altLang="zh-CN" dirty="0"/>
              <a:t>beta radiation (</a:t>
            </a:r>
            <a:r>
              <a:rPr kumimoji="1" lang="el-GR" altLang="zh-CN" dirty="0"/>
              <a:t>β),</a:t>
            </a:r>
            <a:r>
              <a:rPr kumimoji="1" lang="en-US" altLang="zh-CN" dirty="0"/>
              <a:t>proton radiation and neutron radiation (particles of non-zero rest energy)</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zh-CN" dirty="0"/>
              <a:t>and</a:t>
            </a:r>
            <a:r>
              <a:rPr kumimoji="1" lang="zh-CN" altLang="en-US" dirty="0"/>
              <a:t> </a:t>
            </a:r>
            <a:r>
              <a:rPr kumimoji="1" lang="en-US" altLang="zh-CN" dirty="0"/>
              <a:t>so</a:t>
            </a:r>
            <a:r>
              <a:rPr kumimoji="1" lang="zh-CN" altLang="en-US" dirty="0"/>
              <a:t> </a:t>
            </a:r>
            <a:r>
              <a:rPr kumimoji="1" lang="en-US" altLang="zh-CN" dirty="0"/>
              <a:t>on.</a:t>
            </a:r>
            <a:endParaRPr kumimoji="1" lang="zh-CN" altLang="en-US" dirty="0"/>
          </a:p>
        </p:txBody>
      </p:sp>
      <p:sp>
        <p:nvSpPr>
          <p:cNvPr id="4" name="灯片编号占位符 3"/>
          <p:cNvSpPr>
            <a:spLocks noGrp="1"/>
          </p:cNvSpPr>
          <p:nvPr>
            <p:ph type="sldNum" sz="quarter" idx="5"/>
          </p:nvPr>
        </p:nvSpPr>
        <p:spPr/>
        <p:txBody>
          <a:bodyPr/>
          <a:lstStyle/>
          <a:p>
            <a:fld id="{2E9B7DE3-B9D6-9E4A-9BDF-D786AFAD0A91}" type="slidenum">
              <a:rPr kumimoji="1" lang="zh-CN" altLang="en-US" smtClean="0"/>
              <a:t>12</a:t>
            </a:fld>
            <a:endParaRPr kumimoji="1" lang="zh-CN" altLang="en-US"/>
          </a:p>
        </p:txBody>
      </p:sp>
    </p:spTree>
    <p:extLst>
      <p:ext uri="{BB962C8B-B14F-4D97-AF65-F5344CB8AC3E}">
        <p14:creationId xmlns:p14="http://schemas.microsoft.com/office/powerpoint/2010/main" val="586057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a:t>At </a:t>
            </a:r>
            <a:r>
              <a:rPr lang="en-US" altLang="zh-CN" sz="1200" dirty="0"/>
              <a:t>extremely high skin temperature (over 43°C), evaporation is the only mechanism of heat dissipation</a:t>
            </a:r>
            <a:r>
              <a:rPr lang="zh-CN" altLang="en-US" sz="1200" dirty="0"/>
              <a:t> </a:t>
            </a:r>
            <a:r>
              <a:rPr lang="en-US" altLang="zh-CN" sz="1200" dirty="0"/>
              <a:t>(???).</a:t>
            </a:r>
            <a:endParaRPr kumimoji="1" lang="zh-CN" altLang="en-US" dirty="0"/>
          </a:p>
        </p:txBody>
      </p:sp>
      <p:sp>
        <p:nvSpPr>
          <p:cNvPr id="4" name="灯片编号占位符 3"/>
          <p:cNvSpPr>
            <a:spLocks noGrp="1"/>
          </p:cNvSpPr>
          <p:nvPr>
            <p:ph type="sldNum" sz="quarter" idx="5"/>
          </p:nvPr>
        </p:nvSpPr>
        <p:spPr/>
        <p:txBody>
          <a:bodyPr/>
          <a:lstStyle/>
          <a:p>
            <a:fld id="{2E9B7DE3-B9D6-9E4A-9BDF-D786AFAD0A91}" type="slidenum">
              <a:rPr kumimoji="1" lang="zh-CN" altLang="en-US" smtClean="0"/>
              <a:t>13</a:t>
            </a:fld>
            <a:endParaRPr kumimoji="1" lang="zh-CN" altLang="en-US"/>
          </a:p>
        </p:txBody>
      </p:sp>
    </p:spTree>
    <p:extLst>
      <p:ext uri="{BB962C8B-B14F-4D97-AF65-F5344CB8AC3E}">
        <p14:creationId xmlns:p14="http://schemas.microsoft.com/office/powerpoint/2010/main" val="1184275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D75FB8-9525-48F8-B634-CFB3ACF8FE57}" type="datetimeFigureOut">
              <a:rPr lang="en-GB" smtClean="0"/>
              <a:pPr/>
              <a:t>18/10/2021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B2D93CC-B3BF-490A-818B-EE1FD74DE6D0}"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D75FB8-9525-48F8-B634-CFB3ACF8FE57}" type="datetimeFigureOut">
              <a:rPr lang="en-GB" smtClean="0"/>
              <a:pPr/>
              <a:t>18/10/2021</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2D93CC-B3BF-490A-818B-EE1FD74DE6D0}"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centracare.com/blog/2016/january/top-5-ways-body-heat-is-lost/"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ncbi.nlm.nih.gov/books/NBK541107/"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Homeostasis</a:t>
            </a:r>
            <a:br>
              <a:rPr lang="en-GB" dirty="0"/>
            </a:br>
            <a:r>
              <a:rPr lang="en-GB" dirty="0"/>
              <a:t>Temperature control</a:t>
            </a:r>
          </a:p>
        </p:txBody>
      </p:sp>
      <p:sp>
        <p:nvSpPr>
          <p:cNvPr id="3" name="Subtitle 2"/>
          <p:cNvSpPr>
            <a:spLocks noGrp="1"/>
          </p:cNvSpPr>
          <p:nvPr>
            <p:ph type="subTitle" idx="1"/>
          </p:nvPr>
        </p:nvSpPr>
        <p:spPr/>
        <p:txBody>
          <a:bodyPr/>
          <a:lstStyle/>
          <a:p>
            <a:r>
              <a:rPr lang="en-GB" dirty="0"/>
              <a:t>IGCSE Biology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5576247"/>
            <a:ext cx="3733800" cy="1143000"/>
          </a:xfrm>
        </p:spPr>
        <p:txBody>
          <a:bodyPr/>
          <a:lstStyle/>
          <a:p>
            <a:r>
              <a:rPr lang="en-GB" dirty="0"/>
              <a:t>Skin structure</a:t>
            </a:r>
          </a:p>
        </p:txBody>
      </p:sp>
      <p:pic>
        <p:nvPicPr>
          <p:cNvPr id="4" name="Content Placeholder 3" descr="skin_2.gif"/>
          <p:cNvPicPr>
            <a:picLocks noGrp="1" noChangeAspect="1"/>
          </p:cNvPicPr>
          <p:nvPr>
            <p:ph idx="1"/>
          </p:nvPr>
        </p:nvPicPr>
        <p:blipFill>
          <a:blip r:embed="rId2" cstate="print"/>
          <a:stretch>
            <a:fillRect/>
          </a:stretch>
        </p:blipFill>
        <p:spPr>
          <a:xfrm>
            <a:off x="304800" y="126804"/>
            <a:ext cx="8128473" cy="5397201"/>
          </a:xfrm>
        </p:spPr>
      </p:pic>
      <p:sp>
        <p:nvSpPr>
          <p:cNvPr id="5" name="TextBox 4"/>
          <p:cNvSpPr txBox="1"/>
          <p:nvPr/>
        </p:nvSpPr>
        <p:spPr>
          <a:xfrm>
            <a:off x="6833074" y="37605"/>
            <a:ext cx="1676400" cy="369332"/>
          </a:xfrm>
          <a:prstGeom prst="rect">
            <a:avLst/>
          </a:prstGeom>
          <a:noFill/>
        </p:spPr>
        <p:txBody>
          <a:bodyPr wrap="square" rtlCol="0">
            <a:spAutoFit/>
          </a:bodyPr>
          <a:lstStyle/>
          <a:p>
            <a:r>
              <a:rPr lang="en-GB" dirty="0"/>
              <a:t>Produces sweat</a:t>
            </a:r>
          </a:p>
        </p:txBody>
      </p:sp>
      <p:cxnSp>
        <p:nvCxnSpPr>
          <p:cNvPr id="7" name="Straight Arrow Connector 6"/>
          <p:cNvCxnSpPr/>
          <p:nvPr/>
        </p:nvCxnSpPr>
        <p:spPr>
          <a:xfrm flipV="1">
            <a:off x="6833074" y="342405"/>
            <a:ext cx="685800" cy="60960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 name="矩形 2">
            <a:extLst>
              <a:ext uri="{FF2B5EF4-FFF2-40B4-BE49-F238E27FC236}">
                <a16:creationId xmlns:a16="http://schemas.microsoft.com/office/drawing/2014/main" id="{3D4B6705-C671-0649-BC7F-932E31BB5BD5}"/>
              </a:ext>
            </a:extLst>
          </p:cNvPr>
          <p:cNvSpPr/>
          <p:nvPr/>
        </p:nvSpPr>
        <p:spPr>
          <a:xfrm>
            <a:off x="4572000" y="5815505"/>
            <a:ext cx="4572000" cy="991169"/>
          </a:xfrm>
          <a:prstGeom prst="rect">
            <a:avLst/>
          </a:prstGeom>
        </p:spPr>
        <p:txBody>
          <a:bodyPr>
            <a:spAutoFit/>
          </a:bodyPr>
          <a:lstStyle/>
          <a:p>
            <a:pPr>
              <a:lnSpc>
                <a:spcPct val="110000"/>
              </a:lnSpc>
              <a:spcBef>
                <a:spcPts val="2000"/>
              </a:spcBef>
            </a:pPr>
            <a:r>
              <a:rPr lang="en-GB" altLang="zh-CN" dirty="0"/>
              <a:t>The </a:t>
            </a:r>
            <a:r>
              <a:rPr lang="en-GB" altLang="zh-CN" b="1" dirty="0"/>
              <a:t>fatty (adipose) tissue </a:t>
            </a:r>
            <a:r>
              <a:rPr lang="en-GB" altLang="zh-CN" dirty="0"/>
              <a:t>under the skin surface helps to insulate the body to reduce heat loss.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8229600" cy="1143000"/>
          </a:xfrm>
        </p:spPr>
        <p:txBody>
          <a:bodyPr/>
          <a:lstStyle/>
          <a:p>
            <a:r>
              <a:rPr kumimoji="1" lang="en-US" altLang="zh-CN" dirty="0"/>
              <a:t>Skin structure</a:t>
            </a:r>
            <a:endParaRPr kumimoji="1" lang="zh-CN" altLang="en-US" dirty="0"/>
          </a:p>
        </p:txBody>
      </p:sp>
      <p:pic>
        <p:nvPicPr>
          <p:cNvPr id="3" name="图片 2"/>
          <p:cNvPicPr>
            <a:picLocks noChangeAspect="1"/>
          </p:cNvPicPr>
          <p:nvPr/>
        </p:nvPicPr>
        <p:blipFill>
          <a:blip r:embed="rId2"/>
          <a:stretch>
            <a:fillRect/>
          </a:stretch>
        </p:blipFill>
        <p:spPr>
          <a:xfrm>
            <a:off x="990600" y="1171847"/>
            <a:ext cx="7251205" cy="5686153"/>
          </a:xfrm>
          <a:prstGeom prst="rect">
            <a:avLst/>
          </a:prstGeom>
        </p:spPr>
      </p:pic>
    </p:spTree>
    <p:extLst>
      <p:ext uri="{BB962C8B-B14F-4D97-AF65-F5344CB8AC3E}">
        <p14:creationId xmlns:p14="http://schemas.microsoft.com/office/powerpoint/2010/main" val="2169076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Temperature control</a:t>
            </a:r>
            <a:r>
              <a:rPr lang="zh-CN" altLang="en-US" dirty="0"/>
              <a:t> </a:t>
            </a:r>
            <a:r>
              <a:rPr lang="en-US" altLang="zh-CN" dirty="0"/>
              <a:t>-</a:t>
            </a:r>
            <a:r>
              <a:rPr lang="zh-CN" altLang="en-US" dirty="0"/>
              <a:t> </a:t>
            </a:r>
            <a:r>
              <a:rPr lang="en-US" altLang="zh-CN" dirty="0"/>
              <a:t>hair</a:t>
            </a:r>
            <a:endParaRPr lang="en-GB" dirty="0"/>
          </a:p>
        </p:txBody>
      </p:sp>
      <p:pic>
        <p:nvPicPr>
          <p:cNvPr id="4" name="Content Placeholder 3" descr="111_bitesize_intermediate2_biology_subunit5_erector_muscles.png"/>
          <p:cNvPicPr>
            <a:picLocks noGrp="1" noChangeAspect="1"/>
          </p:cNvPicPr>
          <p:nvPr>
            <p:ph idx="1"/>
          </p:nvPr>
        </p:nvPicPr>
        <p:blipFill>
          <a:blip r:embed="rId3" cstate="print"/>
          <a:srcRect l="3604" r="4505"/>
          <a:stretch>
            <a:fillRect/>
          </a:stretch>
        </p:blipFill>
        <p:spPr>
          <a:xfrm>
            <a:off x="609600" y="1905000"/>
            <a:ext cx="7772400" cy="2458797"/>
          </a:xfrm>
        </p:spPr>
      </p:pic>
      <p:sp>
        <p:nvSpPr>
          <p:cNvPr id="5" name="TextBox 4"/>
          <p:cNvSpPr txBox="1"/>
          <p:nvPr/>
        </p:nvSpPr>
        <p:spPr>
          <a:xfrm>
            <a:off x="914400" y="1371600"/>
            <a:ext cx="2819400" cy="461665"/>
          </a:xfrm>
          <a:prstGeom prst="rect">
            <a:avLst/>
          </a:prstGeom>
          <a:noFill/>
        </p:spPr>
        <p:txBody>
          <a:bodyPr wrap="square" rtlCol="0">
            <a:spAutoFit/>
          </a:bodyPr>
          <a:lstStyle/>
          <a:p>
            <a:r>
              <a:rPr lang="en-GB" sz="2400" dirty="0"/>
              <a:t>In </a:t>
            </a:r>
            <a:r>
              <a:rPr lang="en-GB" sz="2400" b="1" dirty="0"/>
              <a:t>hot</a:t>
            </a:r>
            <a:r>
              <a:rPr lang="en-GB" sz="2400" dirty="0"/>
              <a:t> conditions:</a:t>
            </a:r>
          </a:p>
        </p:txBody>
      </p:sp>
      <p:sp>
        <p:nvSpPr>
          <p:cNvPr id="6" name="TextBox 5"/>
          <p:cNvSpPr txBox="1"/>
          <p:nvPr/>
        </p:nvSpPr>
        <p:spPr>
          <a:xfrm>
            <a:off x="5181600" y="1371600"/>
            <a:ext cx="2819400" cy="461665"/>
          </a:xfrm>
          <a:prstGeom prst="rect">
            <a:avLst/>
          </a:prstGeom>
          <a:noFill/>
        </p:spPr>
        <p:txBody>
          <a:bodyPr wrap="square" rtlCol="0">
            <a:spAutoFit/>
          </a:bodyPr>
          <a:lstStyle/>
          <a:p>
            <a:r>
              <a:rPr lang="en-GB" sz="2400" dirty="0"/>
              <a:t>In </a:t>
            </a:r>
            <a:r>
              <a:rPr lang="en-GB" sz="2400" b="1" dirty="0"/>
              <a:t>cold</a:t>
            </a:r>
            <a:r>
              <a:rPr lang="en-GB" sz="2400" dirty="0"/>
              <a:t> conditions:</a:t>
            </a:r>
          </a:p>
        </p:txBody>
      </p:sp>
      <p:sp>
        <p:nvSpPr>
          <p:cNvPr id="7" name="TextBox 6"/>
          <p:cNvSpPr txBox="1"/>
          <p:nvPr/>
        </p:nvSpPr>
        <p:spPr>
          <a:xfrm>
            <a:off x="152400" y="4644370"/>
            <a:ext cx="4639056" cy="1938992"/>
          </a:xfrm>
          <a:prstGeom prst="rect">
            <a:avLst/>
          </a:prstGeom>
          <a:noFill/>
        </p:spPr>
        <p:txBody>
          <a:bodyPr wrap="square" rtlCol="0">
            <a:spAutoFit/>
          </a:bodyPr>
          <a:lstStyle/>
          <a:p>
            <a:pPr>
              <a:buFont typeface="Arial" pitchFamily="34" charset="0"/>
              <a:buChar char="•"/>
            </a:pPr>
            <a:r>
              <a:rPr lang="en-GB" sz="2000" dirty="0"/>
              <a:t>Hair erector muscles relax.</a:t>
            </a:r>
          </a:p>
          <a:p>
            <a:pPr>
              <a:buFont typeface="Arial" pitchFamily="34" charset="0"/>
              <a:buChar char="•"/>
            </a:pPr>
            <a:r>
              <a:rPr lang="en-GB" sz="2000" dirty="0"/>
              <a:t>Hairs lie flat against the skin.</a:t>
            </a:r>
          </a:p>
          <a:p>
            <a:pPr>
              <a:buFont typeface="Arial" pitchFamily="34" charset="0"/>
              <a:buChar char="•"/>
            </a:pPr>
            <a:r>
              <a:rPr lang="en-GB" sz="2000" dirty="0"/>
              <a:t>More heat is lost by </a:t>
            </a:r>
            <a:r>
              <a:rPr lang="en-GB" sz="2000" b="1" dirty="0"/>
              <a:t>radiation</a:t>
            </a:r>
            <a:r>
              <a:rPr lang="zh-CN" altLang="en-US" sz="2000" b="1" dirty="0"/>
              <a:t> </a:t>
            </a:r>
            <a:r>
              <a:rPr lang="en-US" altLang="zh-CN" sz="2000" dirty="0"/>
              <a:t>(one</a:t>
            </a:r>
            <a:r>
              <a:rPr lang="zh-CN" altLang="en-US" sz="2000" dirty="0"/>
              <a:t> </a:t>
            </a:r>
            <a:r>
              <a:rPr lang="en-US" altLang="zh-CN" sz="2000" dirty="0"/>
              <a:t>of</a:t>
            </a:r>
            <a:r>
              <a:rPr lang="zh-CN" altLang="en-US" sz="2000" dirty="0"/>
              <a:t> </a:t>
            </a:r>
            <a:r>
              <a:rPr lang="en-US" altLang="zh-CN" sz="2000" dirty="0"/>
              <a:t>the</a:t>
            </a:r>
            <a:r>
              <a:rPr lang="zh-CN" altLang="en-US" sz="2000" dirty="0"/>
              <a:t> </a:t>
            </a:r>
            <a:r>
              <a:rPr lang="en-US" altLang="zh-CN" sz="2000" dirty="0"/>
              <a:t>four</a:t>
            </a:r>
            <a:r>
              <a:rPr lang="zh-CN" altLang="en-US" sz="2000" dirty="0"/>
              <a:t> </a:t>
            </a:r>
            <a:r>
              <a:rPr lang="en-US" altLang="zh-CN" sz="2000" dirty="0"/>
              <a:t>ways</a:t>
            </a:r>
            <a:r>
              <a:rPr lang="zh-CN" altLang="en-US" sz="2000" dirty="0"/>
              <a:t> </a:t>
            </a:r>
            <a:r>
              <a:rPr lang="en-US" altLang="zh-CN" sz="2000" dirty="0"/>
              <a:t>of</a:t>
            </a:r>
            <a:r>
              <a:rPr lang="zh-CN" altLang="en-US" sz="2000" dirty="0"/>
              <a:t> </a:t>
            </a:r>
            <a:r>
              <a:rPr lang="en-US" altLang="zh-CN" sz="2000" dirty="0"/>
              <a:t>losing</a:t>
            </a:r>
            <a:r>
              <a:rPr lang="zh-CN" altLang="en-US" sz="2000" dirty="0"/>
              <a:t> </a:t>
            </a:r>
            <a:r>
              <a:rPr lang="en-US" altLang="zh-CN" sz="2000" dirty="0"/>
              <a:t>heat/ heat exchange,</a:t>
            </a:r>
            <a:r>
              <a:rPr lang="zh-CN" altLang="en-US" sz="2000" dirty="0"/>
              <a:t> </a:t>
            </a:r>
            <a:r>
              <a:rPr lang="en-US" altLang="zh-CN" sz="2000" dirty="0"/>
              <a:t>the</a:t>
            </a:r>
            <a:r>
              <a:rPr lang="zh-CN" altLang="en-US" sz="2000" dirty="0"/>
              <a:t> </a:t>
            </a:r>
            <a:r>
              <a:rPr lang="en-US" altLang="zh-CN" sz="2000" dirty="0"/>
              <a:t>other</a:t>
            </a:r>
            <a:r>
              <a:rPr lang="zh-CN" altLang="en-US" sz="2000" dirty="0"/>
              <a:t> </a:t>
            </a:r>
            <a:r>
              <a:rPr lang="en-US" altLang="zh-CN" sz="2000" dirty="0"/>
              <a:t>three</a:t>
            </a:r>
            <a:r>
              <a:rPr lang="zh-CN" altLang="en-US" sz="2000" dirty="0"/>
              <a:t> </a:t>
            </a:r>
            <a:r>
              <a:rPr lang="en-US" altLang="zh-CN" sz="2000" dirty="0"/>
              <a:t>being</a:t>
            </a:r>
            <a:r>
              <a:rPr lang="zh-CN" altLang="en-US" sz="2000" dirty="0"/>
              <a:t> </a:t>
            </a:r>
            <a:r>
              <a:rPr lang="en-US" altLang="zh-CN" sz="2000" b="1" dirty="0"/>
              <a:t>convection</a:t>
            </a:r>
            <a:r>
              <a:rPr lang="en-US" altLang="zh-CN" sz="2000" dirty="0"/>
              <a:t>,</a:t>
            </a:r>
            <a:r>
              <a:rPr lang="zh-CN" altLang="en-US" sz="2000" dirty="0"/>
              <a:t> </a:t>
            </a:r>
            <a:r>
              <a:rPr lang="en-US" altLang="zh-CN" sz="2000" b="1" dirty="0"/>
              <a:t>conduction</a:t>
            </a:r>
            <a:r>
              <a:rPr lang="en-US" altLang="zh-CN" sz="2000" dirty="0"/>
              <a:t>,</a:t>
            </a:r>
            <a:r>
              <a:rPr lang="zh-CN" altLang="en-US" sz="2000" dirty="0"/>
              <a:t> </a:t>
            </a:r>
            <a:r>
              <a:rPr lang="en-US" altLang="zh-CN" sz="2000" b="1" dirty="0"/>
              <a:t>evaporation</a:t>
            </a:r>
            <a:r>
              <a:rPr lang="en-US" altLang="zh-CN" sz="2000" dirty="0"/>
              <a:t>)</a:t>
            </a:r>
            <a:r>
              <a:rPr lang="en-GB" sz="2000" dirty="0"/>
              <a:t>.  </a:t>
            </a:r>
          </a:p>
        </p:txBody>
      </p:sp>
      <p:sp>
        <p:nvSpPr>
          <p:cNvPr id="8" name="TextBox 7"/>
          <p:cNvSpPr txBox="1"/>
          <p:nvPr/>
        </p:nvSpPr>
        <p:spPr>
          <a:xfrm>
            <a:off x="4978400" y="4724400"/>
            <a:ext cx="4191000" cy="1323439"/>
          </a:xfrm>
          <a:prstGeom prst="rect">
            <a:avLst/>
          </a:prstGeom>
          <a:noFill/>
        </p:spPr>
        <p:txBody>
          <a:bodyPr wrap="square" rtlCol="0">
            <a:spAutoFit/>
          </a:bodyPr>
          <a:lstStyle/>
          <a:p>
            <a:pPr>
              <a:buFont typeface="Arial" pitchFamily="34" charset="0"/>
              <a:buChar char="•"/>
            </a:pPr>
            <a:r>
              <a:rPr lang="en-GB" sz="2000" dirty="0"/>
              <a:t>Hair erector muscles contract.</a:t>
            </a:r>
          </a:p>
          <a:p>
            <a:pPr>
              <a:buFont typeface="Arial" pitchFamily="34" charset="0"/>
              <a:buChar char="•"/>
            </a:pPr>
            <a:r>
              <a:rPr lang="en-GB" sz="2000" dirty="0"/>
              <a:t>Hairs are pulled upright and trap a layer of air.</a:t>
            </a:r>
          </a:p>
          <a:p>
            <a:pPr>
              <a:buFont typeface="Arial" pitchFamily="34" charset="0"/>
              <a:buChar char="•"/>
            </a:pPr>
            <a:r>
              <a:rPr lang="en-GB" sz="2000" dirty="0"/>
              <a:t>Less heat is lost by radiation.</a:t>
            </a:r>
          </a:p>
        </p:txBody>
      </p:sp>
      <p:sp>
        <p:nvSpPr>
          <p:cNvPr id="3" name="文本框 2">
            <a:extLst>
              <a:ext uri="{FF2B5EF4-FFF2-40B4-BE49-F238E27FC236}">
                <a16:creationId xmlns:a16="http://schemas.microsoft.com/office/drawing/2014/main" id="{5E3FBCF0-6420-8347-90DF-A1DBC4D1A1B7}"/>
              </a:ext>
            </a:extLst>
          </p:cNvPr>
          <p:cNvSpPr txBox="1"/>
          <p:nvPr/>
        </p:nvSpPr>
        <p:spPr>
          <a:xfrm>
            <a:off x="33528" y="26721"/>
            <a:ext cx="7618752" cy="369332"/>
          </a:xfrm>
          <a:prstGeom prst="rect">
            <a:avLst/>
          </a:prstGeom>
          <a:noFill/>
        </p:spPr>
        <p:txBody>
          <a:bodyPr wrap="none" rtlCol="0">
            <a:spAutoFit/>
          </a:bodyPr>
          <a:lstStyle/>
          <a:p>
            <a:r>
              <a:rPr kumimoji="1" lang="en-US" altLang="zh-CN" dirty="0">
                <a:hlinkClick r:id="rId4"/>
              </a:rPr>
              <a:t>https://www.centracare.com/blog/2016/january/top-5-ways-body-heat-is-lost/</a:t>
            </a:r>
            <a:r>
              <a:rPr kumimoji="1" lang="zh-CN" altLang="en-US" dirty="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20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20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20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0" end="0"/>
                                            </p:txEl>
                                          </p:spTgt>
                                        </p:tgtEl>
                                        <p:attrNameLst>
                                          <p:attrName>style.visibility</p:attrName>
                                        </p:attrNameLst>
                                      </p:cBhvr>
                                      <p:to>
                                        <p:strVal val="visible"/>
                                      </p:to>
                                    </p:set>
                                    <p:animEffect transition="in" filter="fade">
                                      <p:cBhvr>
                                        <p:cTn id="22" dur="2000"/>
                                        <p:tgtEl>
                                          <p:spTgt spid="8">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1" end="1"/>
                                            </p:txEl>
                                          </p:spTgt>
                                        </p:tgtEl>
                                        <p:attrNameLst>
                                          <p:attrName>style.visibility</p:attrName>
                                        </p:attrNameLst>
                                      </p:cBhvr>
                                      <p:to>
                                        <p:strVal val="visible"/>
                                      </p:to>
                                    </p:set>
                                    <p:animEffect transition="in" filter="fade">
                                      <p:cBhvr>
                                        <p:cTn id="27" dur="2000"/>
                                        <p:tgtEl>
                                          <p:spTgt spid="8">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2" end="2"/>
                                            </p:txEl>
                                          </p:spTgt>
                                        </p:tgtEl>
                                        <p:attrNameLst>
                                          <p:attrName>style.visibility</p:attrName>
                                        </p:attrNameLst>
                                      </p:cBhvr>
                                      <p:to>
                                        <p:strVal val="visible"/>
                                      </p:to>
                                    </p:set>
                                    <p:animEffect transition="in" filter="fade">
                                      <p:cBhvr>
                                        <p:cTn id="32" dur="20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8"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A27C66-2ECD-7D4D-AFCD-6E405AC0A2EB}"/>
              </a:ext>
            </a:extLst>
          </p:cNvPr>
          <p:cNvSpPr>
            <a:spLocks noGrp="1"/>
          </p:cNvSpPr>
          <p:nvPr>
            <p:ph type="title"/>
          </p:nvPr>
        </p:nvSpPr>
        <p:spPr/>
        <p:txBody>
          <a:bodyPr/>
          <a:lstStyle/>
          <a:p>
            <a:pPr marL="571500" indent="-571500">
              <a:buBlip>
                <a:blip r:embed="rId3"/>
              </a:buBlip>
            </a:pPr>
            <a:r>
              <a:rPr kumimoji="1" lang="en-US" altLang="zh-CN" dirty="0"/>
              <a:t>Body</a:t>
            </a:r>
            <a:r>
              <a:rPr kumimoji="1" lang="zh-CN" altLang="en-US" dirty="0"/>
              <a:t> </a:t>
            </a:r>
            <a:r>
              <a:rPr kumimoji="1" lang="en-US" altLang="zh-CN" dirty="0"/>
              <a:t>heat</a:t>
            </a:r>
            <a:r>
              <a:rPr kumimoji="1" lang="zh-CN" altLang="en-US" dirty="0"/>
              <a:t> </a:t>
            </a:r>
            <a:r>
              <a:rPr kumimoji="1" lang="en-US" altLang="zh-CN" dirty="0"/>
              <a:t>loss</a:t>
            </a:r>
            <a:endParaRPr kumimoji="1" lang="zh-CN" altLang="en-US" dirty="0"/>
          </a:p>
        </p:txBody>
      </p:sp>
      <p:sp>
        <p:nvSpPr>
          <p:cNvPr id="3" name="内容占位符 2">
            <a:extLst>
              <a:ext uri="{FF2B5EF4-FFF2-40B4-BE49-F238E27FC236}">
                <a16:creationId xmlns:a16="http://schemas.microsoft.com/office/drawing/2014/main" id="{967A624C-9AB0-C14C-B8FE-CD94B2A93735}"/>
              </a:ext>
            </a:extLst>
          </p:cNvPr>
          <p:cNvSpPr>
            <a:spLocks noGrp="1"/>
          </p:cNvSpPr>
          <p:nvPr>
            <p:ph idx="1"/>
          </p:nvPr>
        </p:nvSpPr>
        <p:spPr>
          <a:xfrm>
            <a:off x="266700" y="1295400"/>
            <a:ext cx="8610600" cy="5486400"/>
          </a:xfrm>
        </p:spPr>
        <p:txBody>
          <a:bodyPr>
            <a:noAutofit/>
          </a:bodyPr>
          <a:lstStyle/>
          <a:p>
            <a:pPr>
              <a:lnSpc>
                <a:spcPct val="120000"/>
              </a:lnSpc>
              <a:spcBef>
                <a:spcPts val="1000"/>
              </a:spcBef>
            </a:pPr>
            <a:r>
              <a:rPr lang="en-US" altLang="zh-CN" sz="1600" dirty="0"/>
              <a:t>Heat loss occurs through four mechanisms: evaporation, convection, conduction, and radiation. </a:t>
            </a:r>
          </a:p>
          <a:p>
            <a:pPr>
              <a:lnSpc>
                <a:spcPct val="120000"/>
              </a:lnSpc>
              <a:spcBef>
                <a:spcPts val="1000"/>
              </a:spcBef>
            </a:pPr>
            <a:r>
              <a:rPr lang="en-US" altLang="zh-CN" sz="1600" dirty="0"/>
              <a:t>The heat generated by the core body tissues travels to the vasodilated skin surface capillaries, and the temperature gradient between the limbs and environment drives transfer of heat to the surrounding air, mainly by radiation. Radiation is the most significant source accounting for approximately 60% of heat loss. </a:t>
            </a:r>
          </a:p>
          <a:p>
            <a:pPr>
              <a:lnSpc>
                <a:spcPct val="120000"/>
              </a:lnSpc>
              <a:spcBef>
                <a:spcPts val="1000"/>
              </a:spcBef>
            </a:pPr>
            <a:r>
              <a:rPr lang="en-US" altLang="zh-CN" sz="1600" dirty="0"/>
              <a:t>Core body tissues transfer heat in subcutaneous blood vessels which </a:t>
            </a:r>
            <a:r>
              <a:rPr lang="en-US" altLang="zh-CN" sz="1600" b="1" dirty="0"/>
              <a:t>emit infrared rays </a:t>
            </a:r>
            <a:r>
              <a:rPr lang="en-US" altLang="zh-CN" sz="1600" dirty="0"/>
              <a:t>from the skin surface to lose heat by </a:t>
            </a:r>
            <a:r>
              <a:rPr lang="en-US" altLang="zh-CN" sz="1600" b="1" dirty="0"/>
              <a:t>radiation</a:t>
            </a:r>
            <a:r>
              <a:rPr lang="en-US" altLang="zh-CN" sz="1600" dirty="0"/>
              <a:t>. </a:t>
            </a:r>
          </a:p>
          <a:p>
            <a:pPr>
              <a:lnSpc>
                <a:spcPct val="120000"/>
              </a:lnSpc>
              <a:spcBef>
                <a:spcPts val="1000"/>
              </a:spcBef>
            </a:pPr>
            <a:r>
              <a:rPr lang="en-US" altLang="zh-CN" sz="1600" b="1" dirty="0"/>
              <a:t>Evaporation</a:t>
            </a:r>
            <a:r>
              <a:rPr lang="en-US" altLang="zh-CN" sz="1600" dirty="0"/>
              <a:t> is the next major source accounting for about 22% of heat loss.</a:t>
            </a:r>
            <a:r>
              <a:rPr lang="zh-CN" altLang="en-US" sz="1600" dirty="0"/>
              <a:t> </a:t>
            </a:r>
            <a:r>
              <a:rPr lang="en-US" altLang="zh-CN" sz="1600" dirty="0"/>
              <a:t>This process occurs even when the body is not sweating.</a:t>
            </a:r>
          </a:p>
          <a:p>
            <a:pPr>
              <a:lnSpc>
                <a:spcPct val="120000"/>
              </a:lnSpc>
              <a:spcBef>
                <a:spcPts val="1000"/>
              </a:spcBef>
            </a:pPr>
            <a:r>
              <a:rPr lang="en-US" altLang="zh-CN" sz="1600" dirty="0"/>
              <a:t>Finally, conduction and </a:t>
            </a:r>
            <a:r>
              <a:rPr lang="en-US" altLang="zh-CN" sz="1600" b="1" dirty="0"/>
              <a:t>convection</a:t>
            </a:r>
            <a:r>
              <a:rPr lang="en-US" altLang="zh-CN" sz="1600" dirty="0"/>
              <a:t> contribute roughly 15% of heat loss.</a:t>
            </a:r>
          </a:p>
          <a:p>
            <a:pPr>
              <a:lnSpc>
                <a:spcPct val="120000"/>
              </a:lnSpc>
              <a:spcBef>
                <a:spcPts val="1000"/>
              </a:spcBef>
            </a:pPr>
            <a:r>
              <a:rPr lang="en-US" altLang="zh-CN" sz="1600" dirty="0"/>
              <a:t> </a:t>
            </a:r>
            <a:r>
              <a:rPr lang="en-US" altLang="zh-CN" sz="1600" b="1" dirty="0"/>
              <a:t>Conduction</a:t>
            </a:r>
            <a:r>
              <a:rPr lang="en-US" altLang="zh-CN" sz="1600" dirty="0"/>
              <a:t> is the loss of molecular kinetic energy in the form of heat from the skin to the surroundings. Different mediums transfer heat by conduction at different rates. For example, the conductive transfer of water is 100 times that of air. </a:t>
            </a:r>
          </a:p>
          <a:p>
            <a:pPr>
              <a:lnSpc>
                <a:spcPct val="120000"/>
              </a:lnSpc>
              <a:spcBef>
                <a:spcPts val="1000"/>
              </a:spcBef>
            </a:pPr>
            <a:r>
              <a:rPr lang="en-US" altLang="zh-CN" sz="1600" dirty="0"/>
              <a:t>Radiation and conduction can facilitate heat loss as long as skin temperature is greater than the surroundings.</a:t>
            </a:r>
          </a:p>
        </p:txBody>
      </p:sp>
      <p:sp>
        <p:nvSpPr>
          <p:cNvPr id="4" name="文本框 3">
            <a:extLst>
              <a:ext uri="{FF2B5EF4-FFF2-40B4-BE49-F238E27FC236}">
                <a16:creationId xmlns:a16="http://schemas.microsoft.com/office/drawing/2014/main" id="{6EE1CC0E-B281-E64C-8ECE-19461BD522F2}"/>
              </a:ext>
            </a:extLst>
          </p:cNvPr>
          <p:cNvSpPr txBox="1"/>
          <p:nvPr/>
        </p:nvSpPr>
        <p:spPr>
          <a:xfrm>
            <a:off x="228600" y="76200"/>
            <a:ext cx="5034455" cy="369332"/>
          </a:xfrm>
          <a:prstGeom prst="rect">
            <a:avLst/>
          </a:prstGeom>
          <a:noFill/>
        </p:spPr>
        <p:txBody>
          <a:bodyPr wrap="none" rtlCol="0">
            <a:spAutoFit/>
          </a:bodyPr>
          <a:lstStyle/>
          <a:p>
            <a:r>
              <a:rPr kumimoji="1" lang="en-US" altLang="zh-CN" dirty="0">
                <a:hlinkClick r:id="rId4"/>
              </a:rPr>
              <a:t>https://www.ncbi.nlm.nih.gov/books/NBK541107/</a:t>
            </a:r>
            <a:r>
              <a:rPr kumimoji="1" lang="zh-CN" altLang="en-US" dirty="0"/>
              <a:t>  </a:t>
            </a:r>
            <a:endParaRPr kumimoji="1" lang="en-US" altLang="zh-CN" dirty="0"/>
          </a:p>
        </p:txBody>
      </p:sp>
    </p:spTree>
    <p:extLst>
      <p:ext uri="{BB962C8B-B14F-4D97-AF65-F5344CB8AC3E}">
        <p14:creationId xmlns:p14="http://schemas.microsoft.com/office/powerpoint/2010/main" val="1171542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618"/>
            <a:ext cx="8229600" cy="1143000"/>
          </a:xfrm>
        </p:spPr>
        <p:txBody>
          <a:bodyPr>
            <a:normAutofit fontScale="90000"/>
          </a:bodyPr>
          <a:lstStyle/>
          <a:p>
            <a:r>
              <a:rPr lang="en-GB" dirty="0"/>
              <a:t>Temperature control</a:t>
            </a:r>
            <a:r>
              <a:rPr lang="zh-CN" altLang="en-US" dirty="0"/>
              <a:t> </a:t>
            </a:r>
            <a:r>
              <a:rPr lang="en-US" altLang="zh-CN" dirty="0"/>
              <a:t>–</a:t>
            </a:r>
            <a:r>
              <a:rPr lang="zh-CN" altLang="en-US" dirty="0"/>
              <a:t> </a:t>
            </a:r>
            <a:r>
              <a:rPr lang="en-US" altLang="zh-CN" dirty="0"/>
              <a:t>blood</a:t>
            </a:r>
            <a:r>
              <a:rPr lang="zh-CN" altLang="en-US" dirty="0"/>
              <a:t> </a:t>
            </a:r>
            <a:r>
              <a:rPr lang="en-US" altLang="zh-CN" dirty="0"/>
              <a:t>vessels</a:t>
            </a:r>
            <a:endParaRPr lang="en-GB" dirty="0"/>
          </a:p>
        </p:txBody>
      </p:sp>
      <p:pic>
        <p:nvPicPr>
          <p:cNvPr id="6" name="Picture 5" descr="imagesCAV4BETU.jpg"/>
          <p:cNvPicPr>
            <a:picLocks noChangeAspect="1"/>
          </p:cNvPicPr>
          <p:nvPr/>
        </p:nvPicPr>
        <p:blipFill>
          <a:blip r:embed="rId2" cstate="print"/>
          <a:stretch>
            <a:fillRect/>
          </a:stretch>
        </p:blipFill>
        <p:spPr>
          <a:xfrm>
            <a:off x="457200" y="834586"/>
            <a:ext cx="3352800" cy="4023360"/>
          </a:xfrm>
          <a:prstGeom prst="rect">
            <a:avLst/>
          </a:prstGeom>
        </p:spPr>
      </p:pic>
      <p:pic>
        <p:nvPicPr>
          <p:cNvPr id="7" name="Picture 3" descr="untitled.png"/>
          <p:cNvPicPr>
            <a:picLocks noChangeAspect="1"/>
          </p:cNvPicPr>
          <p:nvPr/>
        </p:nvPicPr>
        <p:blipFill>
          <a:blip r:embed="rId3" cstate="print"/>
          <a:stretch>
            <a:fillRect/>
          </a:stretch>
        </p:blipFill>
        <p:spPr>
          <a:xfrm>
            <a:off x="4419600" y="1050859"/>
            <a:ext cx="3953413" cy="3553066"/>
          </a:xfrm>
          <a:prstGeom prst="rect">
            <a:avLst/>
          </a:prstGeom>
        </p:spPr>
      </p:pic>
      <p:sp>
        <p:nvSpPr>
          <p:cNvPr id="3" name="文本框 2">
            <a:extLst>
              <a:ext uri="{FF2B5EF4-FFF2-40B4-BE49-F238E27FC236}">
                <a16:creationId xmlns:a16="http://schemas.microsoft.com/office/drawing/2014/main" id="{02DD2859-2D38-434B-8CEA-DB0A54CE0DC6}"/>
              </a:ext>
            </a:extLst>
          </p:cNvPr>
          <p:cNvSpPr txBox="1"/>
          <p:nvPr/>
        </p:nvSpPr>
        <p:spPr>
          <a:xfrm>
            <a:off x="137134" y="46118"/>
            <a:ext cx="8107732" cy="369332"/>
          </a:xfrm>
          <a:prstGeom prst="rect">
            <a:avLst/>
          </a:prstGeom>
          <a:noFill/>
        </p:spPr>
        <p:txBody>
          <a:bodyPr wrap="none" rtlCol="0">
            <a:spAutoFit/>
          </a:bodyPr>
          <a:lstStyle/>
          <a:p>
            <a:r>
              <a:rPr kumimoji="1" lang="en-US" altLang="zh-CN" b="1" dirty="0"/>
              <a:t>Vasodilation</a:t>
            </a:r>
            <a:r>
              <a:rPr kumimoji="1" lang="zh-CN" altLang="en-US" dirty="0"/>
              <a:t> </a:t>
            </a:r>
            <a:r>
              <a:rPr kumimoji="1" lang="en-US" altLang="zh-CN" dirty="0"/>
              <a:t>and</a:t>
            </a:r>
            <a:r>
              <a:rPr kumimoji="1" lang="zh-CN" altLang="en-US" dirty="0"/>
              <a:t> </a:t>
            </a:r>
            <a:r>
              <a:rPr kumimoji="1" lang="en-US" altLang="zh-CN" b="1" dirty="0"/>
              <a:t>vasoconstriction</a:t>
            </a:r>
            <a:r>
              <a:rPr kumimoji="1" lang="en-US" altLang="zh-CN" dirty="0"/>
              <a:t>,</a:t>
            </a:r>
            <a:r>
              <a:rPr kumimoji="1" lang="zh-CN" altLang="en-US" dirty="0"/>
              <a:t> </a:t>
            </a:r>
            <a:r>
              <a:rPr kumimoji="1" lang="en-US" altLang="zh-CN" dirty="0"/>
              <a:t>are</a:t>
            </a:r>
            <a:r>
              <a:rPr kumimoji="1" lang="zh-CN" altLang="en-US" dirty="0"/>
              <a:t> </a:t>
            </a:r>
            <a:r>
              <a:rPr kumimoji="1" lang="en-US" altLang="zh-CN" dirty="0"/>
              <a:t>of</a:t>
            </a:r>
            <a:r>
              <a:rPr kumimoji="1" lang="zh-CN" altLang="en-US" dirty="0"/>
              <a:t> </a:t>
            </a:r>
            <a:r>
              <a:rPr kumimoji="1" lang="en-US" altLang="zh-CN" b="1" dirty="0"/>
              <a:t>arterioles</a:t>
            </a:r>
            <a:r>
              <a:rPr kumimoji="1" lang="zh-CN" altLang="en-US" dirty="0"/>
              <a:t> </a:t>
            </a:r>
            <a:r>
              <a:rPr kumimoji="1" lang="en-US" altLang="zh-CN" dirty="0"/>
              <a:t>supplying</a:t>
            </a:r>
            <a:r>
              <a:rPr kumimoji="1" lang="zh-CN" altLang="en-US" dirty="0"/>
              <a:t> </a:t>
            </a:r>
            <a:r>
              <a:rPr kumimoji="1" lang="en-US" altLang="zh-CN" dirty="0"/>
              <a:t>skin</a:t>
            </a:r>
            <a:r>
              <a:rPr kumimoji="1" lang="zh-CN" altLang="en-US" dirty="0"/>
              <a:t> </a:t>
            </a:r>
            <a:r>
              <a:rPr kumimoji="1" lang="en-US" altLang="zh-CN" dirty="0"/>
              <a:t>surface</a:t>
            </a:r>
            <a:r>
              <a:rPr kumimoji="1" lang="zh-CN" altLang="en-US" dirty="0"/>
              <a:t> </a:t>
            </a:r>
            <a:r>
              <a:rPr kumimoji="1" lang="en-US" altLang="zh-CN" dirty="0"/>
              <a:t>capillaries</a:t>
            </a:r>
            <a:endParaRPr kumimoji="1" lang="zh-CN" altLang="en-US" dirty="0"/>
          </a:p>
        </p:txBody>
      </p:sp>
      <p:sp>
        <p:nvSpPr>
          <p:cNvPr id="8" name="Content Placeholder 2">
            <a:extLst>
              <a:ext uri="{FF2B5EF4-FFF2-40B4-BE49-F238E27FC236}">
                <a16:creationId xmlns:a16="http://schemas.microsoft.com/office/drawing/2014/main" id="{90CBB812-C453-1245-8E0C-CA6465417F05}"/>
              </a:ext>
            </a:extLst>
          </p:cNvPr>
          <p:cNvSpPr>
            <a:spLocks noGrp="1"/>
          </p:cNvSpPr>
          <p:nvPr>
            <p:ph idx="1"/>
          </p:nvPr>
        </p:nvSpPr>
        <p:spPr>
          <a:xfrm>
            <a:off x="4572000" y="4618769"/>
            <a:ext cx="4267200" cy="2262982"/>
          </a:xfrm>
        </p:spPr>
        <p:txBody>
          <a:bodyPr>
            <a:normAutofit fontScale="85000" lnSpcReduction="10000"/>
          </a:bodyPr>
          <a:lstStyle/>
          <a:p>
            <a:pPr>
              <a:buNone/>
            </a:pPr>
            <a:r>
              <a:rPr lang="en-GB" sz="1800" dirty="0"/>
              <a:t>	When we get too cold:</a:t>
            </a:r>
          </a:p>
          <a:p>
            <a:r>
              <a:rPr lang="en-GB" altLang="zh-CN" sz="1800" b="1" dirty="0"/>
              <a:t>Vasoconstriction</a:t>
            </a:r>
            <a:r>
              <a:rPr lang="en-US" altLang="zh-CN" sz="1800" dirty="0"/>
              <a:t>,</a:t>
            </a:r>
            <a:r>
              <a:rPr lang="en-GB" altLang="zh-CN" sz="1800" dirty="0"/>
              <a:t> means</a:t>
            </a:r>
            <a:r>
              <a:rPr lang="zh-CN" altLang="en-US" sz="1800" dirty="0"/>
              <a:t> </a:t>
            </a:r>
            <a:r>
              <a:rPr kumimoji="1" lang="en-US" altLang="zh-CN" sz="1800" b="1" dirty="0"/>
              <a:t>arterioles</a:t>
            </a:r>
            <a:r>
              <a:rPr kumimoji="1" lang="zh-CN" altLang="en-US" sz="1800" b="1" dirty="0"/>
              <a:t> </a:t>
            </a:r>
            <a:r>
              <a:rPr kumimoji="1" lang="en-US" altLang="zh-CN" sz="1800" dirty="0"/>
              <a:t>that</a:t>
            </a:r>
            <a:r>
              <a:rPr kumimoji="1" lang="zh-CN" altLang="en-US" sz="1800" dirty="0"/>
              <a:t> </a:t>
            </a:r>
            <a:r>
              <a:rPr kumimoji="1" lang="en-US" altLang="zh-CN" sz="1800" dirty="0"/>
              <a:t>supply</a:t>
            </a:r>
            <a:r>
              <a:rPr kumimoji="1" lang="zh-CN" altLang="en-US" sz="1800" dirty="0"/>
              <a:t> </a:t>
            </a:r>
            <a:r>
              <a:rPr kumimoji="1" lang="en-US" altLang="zh-CN" sz="1800" dirty="0"/>
              <a:t>skin</a:t>
            </a:r>
            <a:r>
              <a:rPr kumimoji="1" lang="zh-CN" altLang="en-US" sz="1800" dirty="0"/>
              <a:t> </a:t>
            </a:r>
            <a:r>
              <a:rPr kumimoji="1" lang="en-US" altLang="zh-CN" sz="1800" dirty="0"/>
              <a:t>surface</a:t>
            </a:r>
            <a:r>
              <a:rPr kumimoji="1" lang="zh-CN" altLang="en-US" sz="1800" dirty="0"/>
              <a:t> </a:t>
            </a:r>
            <a:r>
              <a:rPr kumimoji="1" lang="en-US" altLang="zh-CN" sz="1800" dirty="0"/>
              <a:t>capillaries</a:t>
            </a:r>
            <a:r>
              <a:rPr kumimoji="1" lang="zh-CN" altLang="en-US" sz="1800" dirty="0"/>
              <a:t> </a:t>
            </a:r>
            <a:r>
              <a:rPr kumimoji="1" lang="en-US" altLang="zh-CN" sz="1800" dirty="0"/>
              <a:t>constrict,</a:t>
            </a:r>
            <a:r>
              <a:rPr kumimoji="1" lang="zh-CN" altLang="en-US" sz="1800" dirty="0"/>
              <a:t> </a:t>
            </a:r>
            <a:r>
              <a:rPr kumimoji="1" lang="en-US" altLang="zh-CN" sz="1800" dirty="0"/>
              <a:t>so</a:t>
            </a:r>
            <a:r>
              <a:rPr lang="en-GB" altLang="zh-CN" sz="1800" dirty="0"/>
              <a:t> less blood flow close to the skin surface</a:t>
            </a:r>
          </a:p>
          <a:p>
            <a:r>
              <a:rPr lang="en-GB" sz="1800" b="1" dirty="0"/>
              <a:t>sweat glands</a:t>
            </a:r>
            <a:r>
              <a:rPr lang="en-GB" sz="1800" dirty="0"/>
              <a:t> stop producing sweat</a:t>
            </a:r>
          </a:p>
          <a:p>
            <a:r>
              <a:rPr lang="en-GB" sz="1800" b="1" dirty="0"/>
              <a:t>hairs</a:t>
            </a:r>
            <a:r>
              <a:rPr lang="en-GB" sz="1800" dirty="0"/>
              <a:t> stick up</a:t>
            </a:r>
          </a:p>
          <a:p>
            <a:r>
              <a:rPr lang="en-GB" sz="1800" dirty="0"/>
              <a:t>less heat is lost.</a:t>
            </a:r>
          </a:p>
          <a:p>
            <a:r>
              <a:rPr lang="en-US" altLang="zh-CN" sz="1800" dirty="0"/>
              <a:t>Generate</a:t>
            </a:r>
            <a:r>
              <a:rPr lang="zh-CN" altLang="en-US" sz="1800" dirty="0"/>
              <a:t> </a:t>
            </a:r>
            <a:r>
              <a:rPr lang="en-US" altLang="zh-CN" sz="1800" dirty="0"/>
              <a:t>more</a:t>
            </a:r>
            <a:r>
              <a:rPr lang="zh-CN" altLang="en-US" sz="1800" dirty="0"/>
              <a:t> </a:t>
            </a:r>
            <a:r>
              <a:rPr lang="en-US" altLang="zh-CN" sz="1800" dirty="0"/>
              <a:t>heat</a:t>
            </a:r>
            <a:r>
              <a:rPr lang="zh-CN" altLang="en-US" sz="1800" dirty="0"/>
              <a:t> </a:t>
            </a:r>
            <a:r>
              <a:rPr lang="en-US" altLang="zh-CN" sz="1800" dirty="0"/>
              <a:t>by</a:t>
            </a:r>
            <a:r>
              <a:rPr lang="zh-CN" altLang="en-US" sz="1800" dirty="0"/>
              <a:t> </a:t>
            </a:r>
            <a:r>
              <a:rPr lang="en-GB" altLang="zh-CN" sz="1800" b="1" dirty="0"/>
              <a:t>shivering</a:t>
            </a:r>
            <a:r>
              <a:rPr lang="en-GB" altLang="zh-CN" sz="1800" dirty="0"/>
              <a:t> – muscular activity (</a:t>
            </a:r>
            <a:r>
              <a:rPr lang="en-US" altLang="zh-CN" sz="1800" dirty="0"/>
              <a:t>rapid</a:t>
            </a:r>
            <a:r>
              <a:rPr lang="zh-CN" altLang="en-US" sz="1800" dirty="0"/>
              <a:t> </a:t>
            </a:r>
            <a:r>
              <a:rPr lang="en-GB" altLang="zh-CN" sz="1800" dirty="0"/>
              <a:t>contraction and relaxation)</a:t>
            </a:r>
          </a:p>
          <a:p>
            <a:endParaRPr lang="en-GB" sz="1800" dirty="0"/>
          </a:p>
        </p:txBody>
      </p:sp>
      <p:sp>
        <p:nvSpPr>
          <p:cNvPr id="9" name="Content Placeholder 4">
            <a:extLst>
              <a:ext uri="{FF2B5EF4-FFF2-40B4-BE49-F238E27FC236}">
                <a16:creationId xmlns:a16="http://schemas.microsoft.com/office/drawing/2014/main" id="{6C0316F6-2F72-A84F-9F71-A384BEAFF7E8}"/>
              </a:ext>
            </a:extLst>
          </p:cNvPr>
          <p:cNvSpPr txBox="1">
            <a:spLocks/>
          </p:cNvSpPr>
          <p:nvPr/>
        </p:nvSpPr>
        <p:spPr>
          <a:xfrm>
            <a:off x="228600" y="4707429"/>
            <a:ext cx="3962400" cy="2174322"/>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 typeface="Arial" pitchFamily="34" charset="0"/>
              <a:buNone/>
            </a:pPr>
            <a:r>
              <a:rPr lang="en-GB" sz="1800" dirty="0"/>
              <a:t>	When we get too hot:</a:t>
            </a:r>
          </a:p>
          <a:p>
            <a:r>
              <a:rPr lang="en-GB" altLang="zh-CN" sz="1800" b="1" dirty="0"/>
              <a:t>Vasodilation</a:t>
            </a:r>
            <a:r>
              <a:rPr lang="en-US" altLang="zh-CN" sz="1800" dirty="0"/>
              <a:t>,</a:t>
            </a:r>
            <a:r>
              <a:rPr lang="en-GB" altLang="zh-CN" sz="1800" dirty="0"/>
              <a:t> means</a:t>
            </a:r>
            <a:r>
              <a:rPr lang="zh-CN" altLang="en-US" sz="1800" dirty="0"/>
              <a:t> </a:t>
            </a:r>
            <a:r>
              <a:rPr kumimoji="1" lang="en-US" altLang="zh-CN" sz="1800" b="1" dirty="0"/>
              <a:t>arterioles</a:t>
            </a:r>
            <a:r>
              <a:rPr kumimoji="1" lang="zh-CN" altLang="en-US" sz="1800" b="1" dirty="0"/>
              <a:t> </a:t>
            </a:r>
            <a:r>
              <a:rPr kumimoji="1" lang="en-US" altLang="zh-CN" sz="1800" dirty="0"/>
              <a:t>that</a:t>
            </a:r>
            <a:r>
              <a:rPr kumimoji="1" lang="zh-CN" altLang="en-US" sz="1800" dirty="0"/>
              <a:t> </a:t>
            </a:r>
            <a:r>
              <a:rPr kumimoji="1" lang="en-US" altLang="zh-CN" sz="1800" dirty="0"/>
              <a:t>supply</a:t>
            </a:r>
            <a:r>
              <a:rPr kumimoji="1" lang="zh-CN" altLang="en-US" sz="1800" dirty="0"/>
              <a:t> </a:t>
            </a:r>
            <a:r>
              <a:rPr kumimoji="1" lang="en-US" altLang="zh-CN" sz="1800" dirty="0"/>
              <a:t>skin</a:t>
            </a:r>
            <a:r>
              <a:rPr kumimoji="1" lang="zh-CN" altLang="en-US" sz="1800" dirty="0"/>
              <a:t> </a:t>
            </a:r>
            <a:r>
              <a:rPr kumimoji="1" lang="en-US" altLang="zh-CN" sz="1800" dirty="0"/>
              <a:t>surface</a:t>
            </a:r>
            <a:r>
              <a:rPr kumimoji="1" lang="zh-CN" altLang="en-US" sz="1800" dirty="0"/>
              <a:t> </a:t>
            </a:r>
            <a:r>
              <a:rPr kumimoji="1" lang="en-US" altLang="zh-CN" sz="1800" dirty="0"/>
              <a:t>capillaries dilate,</a:t>
            </a:r>
            <a:r>
              <a:rPr kumimoji="1" lang="zh-CN" altLang="en-US" sz="1800" dirty="0"/>
              <a:t> </a:t>
            </a:r>
            <a:r>
              <a:rPr lang="en-GB" altLang="zh-CN" sz="1800" dirty="0"/>
              <a:t>allow</a:t>
            </a:r>
            <a:r>
              <a:rPr lang="en-US" altLang="zh-CN" sz="1800" dirty="0" err="1"/>
              <a:t>ing</a:t>
            </a:r>
            <a:r>
              <a:rPr lang="en-GB" altLang="zh-CN" sz="1800" dirty="0"/>
              <a:t> more blood to flow closer to the skin surface</a:t>
            </a:r>
          </a:p>
          <a:p>
            <a:r>
              <a:rPr lang="en-GB" sz="1800" b="1" dirty="0"/>
              <a:t>sweat glands </a:t>
            </a:r>
            <a:r>
              <a:rPr lang="en-GB" sz="1800" dirty="0"/>
              <a:t>produce sweat</a:t>
            </a:r>
          </a:p>
          <a:p>
            <a:r>
              <a:rPr lang="en-GB" sz="1800" b="1" dirty="0"/>
              <a:t>hairs</a:t>
            </a:r>
            <a:r>
              <a:rPr lang="en-GB" sz="1800" dirty="0"/>
              <a:t> lie flat</a:t>
            </a:r>
          </a:p>
          <a:p>
            <a:r>
              <a:rPr lang="en-GB" sz="1800" dirty="0"/>
              <a:t>more heat is lost.</a:t>
            </a:r>
          </a:p>
        </p:txBody>
      </p:sp>
    </p:spTree>
    <p:extLst>
      <p:ext uri="{BB962C8B-B14F-4D97-AF65-F5344CB8AC3E}">
        <p14:creationId xmlns:p14="http://schemas.microsoft.com/office/powerpoint/2010/main" val="1924350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20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20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20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20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20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20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
                                            <p:txEl>
                                              <p:pRg st="0" end="0"/>
                                            </p:txEl>
                                          </p:spTgt>
                                        </p:tgtEl>
                                        <p:attrNameLst>
                                          <p:attrName>style.visibility</p:attrName>
                                        </p:attrNameLst>
                                      </p:cBhvr>
                                      <p:to>
                                        <p:strVal val="visible"/>
                                      </p:to>
                                    </p:set>
                                    <p:animEffect transition="in" filter="fade">
                                      <p:cBhvr>
                                        <p:cTn id="37" dur="2000"/>
                                        <p:tgtEl>
                                          <p:spTgt spid="9">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9">
                                            <p:txEl>
                                              <p:pRg st="1" end="1"/>
                                            </p:txEl>
                                          </p:spTgt>
                                        </p:tgtEl>
                                        <p:attrNameLst>
                                          <p:attrName>style.visibility</p:attrName>
                                        </p:attrNameLst>
                                      </p:cBhvr>
                                      <p:to>
                                        <p:strVal val="visible"/>
                                      </p:to>
                                    </p:set>
                                    <p:animEffect transition="in" filter="fade">
                                      <p:cBhvr>
                                        <p:cTn id="42" dur="2000"/>
                                        <p:tgtEl>
                                          <p:spTgt spid="9">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9">
                                            <p:txEl>
                                              <p:pRg st="2" end="2"/>
                                            </p:txEl>
                                          </p:spTgt>
                                        </p:tgtEl>
                                        <p:attrNameLst>
                                          <p:attrName>style.visibility</p:attrName>
                                        </p:attrNameLst>
                                      </p:cBhvr>
                                      <p:to>
                                        <p:strVal val="visible"/>
                                      </p:to>
                                    </p:set>
                                    <p:animEffect transition="in" filter="fade">
                                      <p:cBhvr>
                                        <p:cTn id="47" dur="2000"/>
                                        <p:tgtEl>
                                          <p:spTgt spid="9">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9">
                                            <p:txEl>
                                              <p:pRg st="3" end="3"/>
                                            </p:txEl>
                                          </p:spTgt>
                                        </p:tgtEl>
                                        <p:attrNameLst>
                                          <p:attrName>style.visibility</p:attrName>
                                        </p:attrNameLst>
                                      </p:cBhvr>
                                      <p:to>
                                        <p:strVal val="visible"/>
                                      </p:to>
                                    </p:set>
                                    <p:animEffect transition="in" filter="fade">
                                      <p:cBhvr>
                                        <p:cTn id="52" dur="2000"/>
                                        <p:tgtEl>
                                          <p:spTgt spid="9">
                                            <p:txEl>
                                              <p:pRg st="3" end="3"/>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9">
                                            <p:txEl>
                                              <p:pRg st="4" end="4"/>
                                            </p:txEl>
                                          </p:spTgt>
                                        </p:tgtEl>
                                        <p:attrNameLst>
                                          <p:attrName>style.visibility</p:attrName>
                                        </p:attrNameLst>
                                      </p:cBhvr>
                                      <p:to>
                                        <p:strVal val="visible"/>
                                      </p:to>
                                    </p:set>
                                    <p:animEffect transition="in" filter="fade">
                                      <p:cBhvr>
                                        <p:cTn id="57" dur="20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9"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n-GB" sz="3100">
                <a:solidFill>
                  <a:srgbClr val="FFFFFF"/>
                </a:solidFill>
              </a:rPr>
              <a:t>Changes in the environment</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591344"/>
            <a:ext cx="5179868" cy="5585619"/>
          </a:xfrm>
        </p:spPr>
        <p:txBody>
          <a:bodyPr anchor="ctr">
            <a:normAutofit/>
          </a:bodyPr>
          <a:lstStyle/>
          <a:p>
            <a:pPr>
              <a:lnSpc>
                <a:spcPct val="90000"/>
              </a:lnSpc>
              <a:buNone/>
            </a:pPr>
            <a:r>
              <a:rPr lang="en-GB" sz="2700"/>
              <a:t>	All organisms are able to respond to changes in their</a:t>
            </a:r>
            <a:r>
              <a:rPr lang="zh-CN" altLang="en-US" sz="2700"/>
              <a:t> </a:t>
            </a:r>
            <a:r>
              <a:rPr lang="en-US" altLang="zh-CN" sz="2700"/>
              <a:t>external</a:t>
            </a:r>
            <a:r>
              <a:rPr lang="zh-CN" altLang="en-US" sz="2700"/>
              <a:t> </a:t>
            </a:r>
            <a:r>
              <a:rPr lang="en-US" altLang="zh-CN" sz="2700"/>
              <a:t>and</a:t>
            </a:r>
            <a:r>
              <a:rPr lang="zh-CN" altLang="en-US" sz="2700"/>
              <a:t> </a:t>
            </a:r>
            <a:r>
              <a:rPr lang="en-US" altLang="zh-CN" sz="2700"/>
              <a:t>internal</a:t>
            </a:r>
            <a:r>
              <a:rPr lang="en-GB" sz="2700"/>
              <a:t> environments.  These </a:t>
            </a:r>
            <a:r>
              <a:rPr lang="en-US" altLang="zh-CN" sz="2700"/>
              <a:t>changes</a:t>
            </a:r>
            <a:r>
              <a:rPr lang="zh-CN" altLang="en-US" sz="2700"/>
              <a:t> </a:t>
            </a:r>
            <a:r>
              <a:rPr lang="en-GB" sz="2700"/>
              <a:t>can include:</a:t>
            </a:r>
          </a:p>
          <a:p>
            <a:pPr>
              <a:lnSpc>
                <a:spcPct val="90000"/>
              </a:lnSpc>
            </a:pPr>
            <a:r>
              <a:rPr lang="en-GB" sz="2700"/>
              <a:t>temperature</a:t>
            </a:r>
          </a:p>
          <a:p>
            <a:pPr>
              <a:lnSpc>
                <a:spcPct val="90000"/>
              </a:lnSpc>
            </a:pPr>
            <a:r>
              <a:rPr lang="en-GB" sz="2700"/>
              <a:t>water con</a:t>
            </a:r>
            <a:r>
              <a:rPr lang="en-US" altLang="zh-CN" sz="2700"/>
              <a:t>tent</a:t>
            </a:r>
            <a:endParaRPr lang="en-GB" sz="2700"/>
          </a:p>
          <a:p>
            <a:pPr>
              <a:lnSpc>
                <a:spcPct val="90000"/>
              </a:lnSpc>
            </a:pPr>
            <a:r>
              <a:rPr lang="en-GB" sz="2700"/>
              <a:t>pH of body fluids</a:t>
            </a:r>
          </a:p>
          <a:p>
            <a:pPr>
              <a:lnSpc>
                <a:spcPct val="90000"/>
              </a:lnSpc>
            </a:pPr>
            <a:r>
              <a:rPr lang="en-GB" sz="2700"/>
              <a:t>concentrations of salts and other chemicals</a:t>
            </a:r>
          </a:p>
          <a:p>
            <a:pPr>
              <a:lnSpc>
                <a:spcPct val="90000"/>
              </a:lnSpc>
            </a:pPr>
            <a:r>
              <a:rPr lang="en-US" altLang="zh-CN" sz="2700"/>
              <a:t>Blood</a:t>
            </a:r>
            <a:r>
              <a:rPr lang="zh-CN" altLang="en-US" sz="2700"/>
              <a:t> </a:t>
            </a:r>
            <a:r>
              <a:rPr lang="en-US" altLang="zh-CN" sz="2700"/>
              <a:t>pressure</a:t>
            </a:r>
          </a:p>
          <a:p>
            <a:pPr>
              <a:lnSpc>
                <a:spcPct val="90000"/>
              </a:lnSpc>
            </a:pPr>
            <a:r>
              <a:rPr lang="en-US" altLang="zh-CN" sz="2700"/>
              <a:t>Heartbeat</a:t>
            </a:r>
          </a:p>
          <a:p>
            <a:pPr>
              <a:lnSpc>
                <a:spcPct val="90000"/>
              </a:lnSpc>
            </a:pPr>
            <a:r>
              <a:rPr lang="en-US" altLang="zh-CN" sz="2700"/>
              <a:t>Hormone</a:t>
            </a:r>
            <a:r>
              <a:rPr lang="zh-CN" altLang="en-US" sz="2700"/>
              <a:t> </a:t>
            </a:r>
            <a:r>
              <a:rPr lang="en-US" altLang="zh-CN" sz="2700"/>
              <a:t>levels,</a:t>
            </a:r>
            <a:r>
              <a:rPr lang="zh-CN" altLang="en-US" sz="2700"/>
              <a:t> </a:t>
            </a:r>
            <a:r>
              <a:rPr lang="en-US" altLang="zh-CN" sz="2700"/>
              <a:t>etc.</a:t>
            </a:r>
            <a:endParaRPr lang="en-GB" sz="27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0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0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609600" y="2331720"/>
            <a:ext cx="8077200" cy="56388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title"/>
          </p:nvPr>
        </p:nvSpPr>
        <p:spPr/>
        <p:txBody>
          <a:bodyPr/>
          <a:lstStyle/>
          <a:p>
            <a:r>
              <a:rPr lang="en-GB" dirty="0"/>
              <a:t>Homeostasis</a:t>
            </a:r>
          </a:p>
        </p:txBody>
      </p:sp>
      <p:sp>
        <p:nvSpPr>
          <p:cNvPr id="3" name="Content Placeholder 2"/>
          <p:cNvSpPr>
            <a:spLocks noGrp="1"/>
          </p:cNvSpPr>
          <p:nvPr>
            <p:ph idx="1"/>
          </p:nvPr>
        </p:nvSpPr>
        <p:spPr>
          <a:xfrm>
            <a:off x="266700" y="1828800"/>
            <a:ext cx="8610600" cy="4525963"/>
          </a:xfrm>
        </p:spPr>
        <p:txBody>
          <a:bodyPr>
            <a:normAutofit/>
          </a:bodyPr>
          <a:lstStyle/>
          <a:p>
            <a:pPr>
              <a:buNone/>
            </a:pPr>
            <a:r>
              <a:rPr lang="en-GB" sz="2800" dirty="0"/>
              <a:t>	Homeostasis is:</a:t>
            </a:r>
          </a:p>
          <a:p>
            <a:pPr>
              <a:buNone/>
            </a:pPr>
            <a:r>
              <a:rPr lang="en-GB" sz="2800" dirty="0"/>
              <a:t>	</a:t>
            </a:r>
            <a:r>
              <a:rPr lang="en-GB" sz="2800" b="1" dirty="0"/>
              <a:t>The maintenance of a constant</a:t>
            </a:r>
            <a:r>
              <a:rPr lang="zh-CN" altLang="en-US" sz="2800" b="1" dirty="0"/>
              <a:t> </a:t>
            </a:r>
            <a:r>
              <a:rPr lang="en-GB" sz="2800" b="1" dirty="0"/>
              <a:t>internal environment.</a:t>
            </a:r>
          </a:p>
          <a:p>
            <a:pPr>
              <a:buNone/>
            </a:pPr>
            <a:r>
              <a:rPr lang="en-GB" sz="2800" b="1" dirty="0"/>
              <a:t>	</a:t>
            </a:r>
          </a:p>
          <a:p>
            <a:pPr>
              <a:buNone/>
            </a:pPr>
            <a:r>
              <a:rPr lang="en-GB" sz="2800" b="1" dirty="0"/>
              <a:t>	</a:t>
            </a:r>
            <a:r>
              <a:rPr lang="en-GB" sz="2800" dirty="0"/>
              <a:t>This means keeping the levels of certain factors within a range of values; it is important that levels do not get too low or too high.</a:t>
            </a:r>
          </a:p>
          <a:p>
            <a:pPr>
              <a:buNone/>
            </a:pPr>
            <a:r>
              <a:rPr lang="en-GB" sz="2800" dirty="0"/>
              <a:t>	Homeostasis is the control of internal conditions </a:t>
            </a:r>
            <a:r>
              <a:rPr lang="en-GB" sz="2800" b="1" dirty="0"/>
              <a:t>within set limits</a:t>
            </a:r>
            <a:r>
              <a:rPr lang="en-GB" sz="2800"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04A8AE1-9605-41DC-920F-A4B8E8F23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Arc 9">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790889" flipH="1">
            <a:off x="536887" y="795372"/>
            <a:ext cx="2240924"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592370" y="1676400"/>
            <a:ext cx="4152297" cy="3935281"/>
          </a:xfrm>
        </p:spPr>
        <p:txBody>
          <a:bodyPr>
            <a:normAutofit/>
          </a:bodyPr>
          <a:lstStyle/>
          <a:p>
            <a:pPr>
              <a:spcBef>
                <a:spcPts val="2000"/>
              </a:spcBef>
              <a:buNone/>
            </a:pPr>
            <a:r>
              <a:rPr lang="en-GB" sz="2200" dirty="0"/>
              <a:t>	Important factors controlled in the human body include:</a:t>
            </a:r>
          </a:p>
          <a:p>
            <a:pPr>
              <a:spcBef>
                <a:spcPts val="2000"/>
              </a:spcBef>
            </a:pPr>
            <a:r>
              <a:rPr lang="en-GB" sz="2200" b="1" dirty="0"/>
              <a:t>water</a:t>
            </a:r>
            <a:r>
              <a:rPr lang="en-GB" sz="2200" dirty="0"/>
              <a:t> </a:t>
            </a:r>
            <a:r>
              <a:rPr lang="en-US" altLang="zh-CN" sz="2200" dirty="0"/>
              <a:t>and</a:t>
            </a:r>
            <a:r>
              <a:rPr lang="zh-CN" altLang="en-US" sz="2200" dirty="0"/>
              <a:t> </a:t>
            </a:r>
            <a:r>
              <a:rPr lang="en-US" altLang="zh-CN" sz="2200" dirty="0"/>
              <a:t>salt</a:t>
            </a:r>
            <a:r>
              <a:rPr lang="zh-CN" altLang="en-US" sz="2200" dirty="0"/>
              <a:t> </a:t>
            </a:r>
            <a:r>
              <a:rPr lang="en-GB" sz="2200" dirty="0"/>
              <a:t>content</a:t>
            </a:r>
            <a:r>
              <a:rPr lang="en-US" altLang="zh-CN" sz="2200" dirty="0"/>
              <a:t>s</a:t>
            </a:r>
            <a:r>
              <a:rPr lang="en-GB" sz="2200" dirty="0"/>
              <a:t> of cells, blood and tissue fluid (which </a:t>
            </a:r>
            <a:r>
              <a:rPr lang="en-US" altLang="zh-CN" sz="2200" dirty="0"/>
              <a:t>has</a:t>
            </a:r>
            <a:r>
              <a:rPr lang="zh-CN" altLang="en-US" sz="2200" dirty="0"/>
              <a:t> </a:t>
            </a:r>
            <a:r>
              <a:rPr lang="en-US" altLang="zh-CN" sz="2200" dirty="0"/>
              <a:t>been</a:t>
            </a:r>
            <a:r>
              <a:rPr lang="zh-CN" altLang="en-US" sz="2200" dirty="0"/>
              <a:t> </a:t>
            </a:r>
            <a:r>
              <a:rPr lang="en-GB" sz="2200" dirty="0"/>
              <a:t>covered in Excretion)</a:t>
            </a:r>
          </a:p>
          <a:p>
            <a:pPr>
              <a:spcBef>
                <a:spcPts val="2000"/>
              </a:spcBef>
            </a:pPr>
            <a:r>
              <a:rPr lang="en-GB" sz="2200" dirty="0"/>
              <a:t>composition of the blood – especially the concentration of </a:t>
            </a:r>
            <a:r>
              <a:rPr lang="en-GB" sz="2200" b="1" dirty="0"/>
              <a:t>glucose</a:t>
            </a:r>
            <a:endParaRPr lang="en-GB" sz="2200" dirty="0"/>
          </a:p>
          <a:p>
            <a:pPr>
              <a:spcBef>
                <a:spcPts val="2000"/>
              </a:spcBef>
            </a:pPr>
            <a:r>
              <a:rPr lang="en-GB" sz="2200" b="1" dirty="0"/>
              <a:t>temperature</a:t>
            </a:r>
            <a:r>
              <a:rPr lang="en-GB" sz="2200" dirty="0"/>
              <a:t>.</a:t>
            </a:r>
          </a:p>
          <a:p>
            <a:pPr>
              <a:spcBef>
                <a:spcPts val="2000"/>
              </a:spcBef>
            </a:pPr>
            <a:endParaRPr lang="en-GB" sz="2200" dirty="0"/>
          </a:p>
        </p:txBody>
      </p:sp>
      <p:sp>
        <p:nvSpPr>
          <p:cNvPr id="12" name="Oval 11">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4297" y="1119031"/>
            <a:ext cx="3464953"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88095" y="4737713"/>
            <a:ext cx="409575"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p:cNvSpPr>
            <a:spLocks noGrp="1"/>
          </p:cNvSpPr>
          <p:nvPr>
            <p:ph type="title"/>
          </p:nvPr>
        </p:nvSpPr>
        <p:spPr>
          <a:xfrm>
            <a:off x="5605710" y="1396686"/>
            <a:ext cx="2430380" cy="4064628"/>
          </a:xfrm>
        </p:spPr>
        <p:txBody>
          <a:bodyPr>
            <a:normAutofit/>
          </a:bodyPr>
          <a:lstStyle/>
          <a:p>
            <a:r>
              <a:rPr lang="en-GB" sz="3400">
                <a:solidFill>
                  <a:srgbClr val="FFFFFF"/>
                </a:solidFill>
              </a:rPr>
              <a:t>Examples of homeostasis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0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AutoShape 2"/>
          <p:cNvSpPr>
            <a:spLocks noGrp="1" noChangeArrowheads="1"/>
          </p:cNvSpPr>
          <p:nvPr>
            <p:ph type="title"/>
          </p:nvPr>
        </p:nvSpPr>
        <p:spPr>
          <a:xfrm>
            <a:off x="685800" y="152400"/>
            <a:ext cx="7772400" cy="990600"/>
          </a:xfrm>
        </p:spPr>
        <p:txBody>
          <a:bodyPr/>
          <a:lstStyle/>
          <a:p>
            <a:r>
              <a:rPr lang="en-US" altLang="zh-CN">
                <a:latin typeface="Comic Sans MS" charset="0"/>
              </a:rPr>
              <a:t>Water Bath</a:t>
            </a:r>
          </a:p>
        </p:txBody>
      </p:sp>
      <p:pic>
        <p:nvPicPr>
          <p:cNvPr id="34820" name="Picture 4" descr="S-2058-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371600"/>
            <a:ext cx="5334000" cy="5385786"/>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9FB3BB25-ECBE-F44C-9CAC-AFCB82C74025}"/>
              </a:ext>
            </a:extLst>
          </p:cNvPr>
          <p:cNvSpPr txBox="1"/>
          <p:nvPr/>
        </p:nvSpPr>
        <p:spPr>
          <a:xfrm>
            <a:off x="5562600" y="3733800"/>
            <a:ext cx="3352800" cy="2308324"/>
          </a:xfrm>
          <a:prstGeom prst="rect">
            <a:avLst/>
          </a:prstGeom>
          <a:noFill/>
        </p:spPr>
        <p:txBody>
          <a:bodyPr wrap="square" rtlCol="0">
            <a:spAutoFit/>
          </a:bodyPr>
          <a:lstStyle/>
          <a:p>
            <a:r>
              <a:rPr kumimoji="1" lang="en-US" altLang="zh-CN" b="1" dirty="0"/>
              <a:t>Thermostat</a:t>
            </a:r>
            <a:r>
              <a:rPr kumimoji="1" lang="en-US" altLang="zh-CN" dirty="0"/>
              <a:t>/</a:t>
            </a:r>
            <a:r>
              <a:rPr kumimoji="1" lang="zh-CN" altLang="en-US" dirty="0"/>
              <a:t> </a:t>
            </a:r>
            <a:r>
              <a:rPr kumimoji="1" lang="en-US" altLang="zh-CN" b="1" dirty="0"/>
              <a:t>thermostatically</a:t>
            </a:r>
            <a:r>
              <a:rPr kumimoji="1" lang="zh-CN" altLang="en-US" b="1" dirty="0"/>
              <a:t> </a:t>
            </a:r>
            <a:r>
              <a:rPr kumimoji="1" lang="en-US" altLang="zh-CN" b="1" dirty="0"/>
              <a:t>controlled</a:t>
            </a:r>
            <a:r>
              <a:rPr kumimoji="1" lang="zh-CN" altLang="en-US" b="1" dirty="0"/>
              <a:t> </a:t>
            </a:r>
            <a:r>
              <a:rPr kumimoji="1" lang="en-US" altLang="zh-CN" b="1" dirty="0"/>
              <a:t>water</a:t>
            </a:r>
            <a:r>
              <a:rPr kumimoji="1" lang="zh-CN" altLang="en-US" b="1" dirty="0"/>
              <a:t> </a:t>
            </a:r>
            <a:r>
              <a:rPr kumimoji="1" lang="en-US" altLang="zh-CN" b="1" dirty="0"/>
              <a:t>bath</a:t>
            </a:r>
            <a:r>
              <a:rPr kumimoji="1" lang="en-US" altLang="zh-CN" dirty="0"/>
              <a:t>:</a:t>
            </a:r>
          </a:p>
          <a:p>
            <a:r>
              <a:rPr lang="en-US" altLang="zh-CN" dirty="0"/>
              <a:t>a regulator for automatically regulating temperature by starting or stopping the supply of heat.</a:t>
            </a:r>
          </a:p>
          <a:p>
            <a:r>
              <a:rPr kumimoji="1" lang="en-US" altLang="zh-CN" dirty="0"/>
              <a:t>Our</a:t>
            </a:r>
            <a:r>
              <a:rPr kumimoji="1" lang="zh-CN" altLang="en-US" dirty="0"/>
              <a:t> </a:t>
            </a:r>
            <a:r>
              <a:rPr kumimoji="1" lang="en-US" altLang="zh-CN" dirty="0"/>
              <a:t>body</a:t>
            </a:r>
            <a:r>
              <a:rPr kumimoji="1" lang="zh-CN" altLang="en-US" dirty="0"/>
              <a:t> </a:t>
            </a:r>
            <a:r>
              <a:rPr kumimoji="1" lang="en-US" altLang="zh-CN" dirty="0"/>
              <a:t>acts</a:t>
            </a:r>
            <a:r>
              <a:rPr kumimoji="1" lang="zh-CN" altLang="en-US" dirty="0"/>
              <a:t> </a:t>
            </a:r>
            <a:r>
              <a:rPr kumimoji="1" lang="en-US" altLang="zh-CN" dirty="0"/>
              <a:t>just</a:t>
            </a:r>
            <a:r>
              <a:rPr kumimoji="1" lang="zh-CN" altLang="en-US" dirty="0"/>
              <a:t> </a:t>
            </a:r>
            <a:r>
              <a:rPr kumimoji="1" lang="en-US" altLang="zh-CN" dirty="0"/>
              <a:t>like</a:t>
            </a:r>
            <a:r>
              <a:rPr kumimoji="1" lang="zh-CN" altLang="en-US" dirty="0"/>
              <a:t> </a:t>
            </a:r>
            <a:r>
              <a:rPr kumimoji="1" lang="en-US" altLang="zh-CN" dirty="0"/>
              <a:t>this</a:t>
            </a:r>
            <a:r>
              <a:rPr kumimoji="1" lang="zh-CN" altLang="en-US" dirty="0"/>
              <a:t> </a:t>
            </a:r>
            <a:r>
              <a:rPr kumimoji="1" lang="en-US" altLang="zh-CN" dirty="0"/>
              <a:t>in</a:t>
            </a:r>
            <a:r>
              <a:rPr kumimoji="1" lang="zh-CN" altLang="en-US" dirty="0"/>
              <a:t> </a:t>
            </a:r>
            <a:r>
              <a:rPr kumimoji="1" lang="en-US" altLang="zh-CN" dirty="0"/>
              <a:t>temperature</a:t>
            </a:r>
            <a:r>
              <a:rPr kumimoji="1" lang="zh-CN" altLang="en-US" dirty="0"/>
              <a:t> </a:t>
            </a:r>
            <a:r>
              <a:rPr kumimoji="1" lang="en-US" altLang="zh-CN" dirty="0"/>
              <a:t>control.</a:t>
            </a:r>
            <a:endParaRPr kumimoji="1" lang="zh-CN" altLang="en-US" dirty="0"/>
          </a:p>
        </p:txBody>
      </p:sp>
    </p:spTree>
    <p:extLst>
      <p:ext uri="{BB962C8B-B14F-4D97-AF65-F5344CB8AC3E}">
        <p14:creationId xmlns:p14="http://schemas.microsoft.com/office/powerpoint/2010/main" val="2830114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07BC0D-44B2-D34C-A1D5-20781E1BDF0C}"/>
              </a:ext>
            </a:extLst>
          </p:cNvPr>
          <p:cNvSpPr>
            <a:spLocks noGrp="1"/>
          </p:cNvSpPr>
          <p:nvPr>
            <p:ph type="title"/>
          </p:nvPr>
        </p:nvSpPr>
        <p:spPr/>
        <p:txBody>
          <a:bodyPr/>
          <a:lstStyle/>
          <a:p>
            <a:r>
              <a:rPr kumimoji="1" lang="en-US" altLang="zh-CN" dirty="0"/>
              <a:t>Temperature</a:t>
            </a:r>
            <a:r>
              <a:rPr kumimoji="1" lang="zh-CN" altLang="en-US" dirty="0"/>
              <a:t> </a:t>
            </a:r>
            <a:r>
              <a:rPr kumimoji="1" lang="en-US" altLang="zh-CN" dirty="0"/>
              <a:t>control</a:t>
            </a:r>
            <a:endParaRPr kumimoji="1" lang="zh-CN" altLang="en-US" dirty="0"/>
          </a:p>
        </p:txBody>
      </p:sp>
      <p:sp>
        <p:nvSpPr>
          <p:cNvPr id="3" name="副标题 2">
            <a:extLst>
              <a:ext uri="{FF2B5EF4-FFF2-40B4-BE49-F238E27FC236}">
                <a16:creationId xmlns:a16="http://schemas.microsoft.com/office/drawing/2014/main" id="{E4785931-A1FE-3B4D-A43D-788BBB8B6519}"/>
              </a:ext>
            </a:extLst>
          </p:cNvPr>
          <p:cNvSpPr>
            <a:spLocks noGrp="1"/>
          </p:cNvSpPr>
          <p:nvPr>
            <p:ph idx="1"/>
          </p:nvPr>
        </p:nvSpPr>
        <p:spPr/>
        <p:txBody>
          <a:bodyPr>
            <a:normAutofit/>
          </a:bodyPr>
          <a:lstStyle/>
          <a:p>
            <a:pPr algn="l">
              <a:spcBef>
                <a:spcPts val="1500"/>
              </a:spcBef>
            </a:pPr>
            <a:r>
              <a:rPr kumimoji="1" lang="en-US" altLang="zh-CN" dirty="0"/>
              <a:t>Endothermic</a:t>
            </a:r>
            <a:r>
              <a:rPr kumimoji="1" lang="zh-CN" altLang="en-US" dirty="0"/>
              <a:t> </a:t>
            </a:r>
            <a:r>
              <a:rPr kumimoji="1" lang="en-US" altLang="zh-CN" dirty="0"/>
              <a:t>V.S.</a:t>
            </a:r>
            <a:r>
              <a:rPr kumimoji="1" lang="zh-CN" altLang="en-US" dirty="0"/>
              <a:t> </a:t>
            </a:r>
            <a:r>
              <a:rPr kumimoji="1" lang="en-US" altLang="zh-CN" dirty="0"/>
              <a:t>Ectothermic</a:t>
            </a:r>
          </a:p>
          <a:p>
            <a:pPr algn="l">
              <a:spcBef>
                <a:spcPts val="1500"/>
              </a:spcBef>
            </a:pPr>
            <a:r>
              <a:rPr kumimoji="1" lang="en-US" altLang="zh-CN" dirty="0"/>
              <a:t>Q:</a:t>
            </a:r>
            <a:r>
              <a:rPr kumimoji="1" lang="zh-CN" altLang="en-US" dirty="0"/>
              <a:t> </a:t>
            </a:r>
            <a:r>
              <a:rPr kumimoji="1" lang="en-US" altLang="zh-CN" dirty="0"/>
              <a:t>What</a:t>
            </a:r>
            <a:r>
              <a:rPr kumimoji="1" lang="zh-CN" altLang="en-US" dirty="0"/>
              <a:t> </a:t>
            </a:r>
            <a:r>
              <a:rPr kumimoji="1" lang="en-US" altLang="zh-CN" dirty="0"/>
              <a:t>organs</a:t>
            </a:r>
            <a:r>
              <a:rPr kumimoji="1" lang="zh-CN" altLang="en-US" dirty="0"/>
              <a:t> </a:t>
            </a:r>
            <a:r>
              <a:rPr kumimoji="1" lang="en-US" altLang="zh-CN" dirty="0"/>
              <a:t>are</a:t>
            </a:r>
            <a:r>
              <a:rPr kumimoji="1" lang="zh-CN" altLang="en-US" dirty="0"/>
              <a:t> </a:t>
            </a:r>
            <a:r>
              <a:rPr kumimoji="1" lang="en-US" altLang="zh-CN" dirty="0"/>
              <a:t>crucial</a:t>
            </a:r>
            <a:r>
              <a:rPr kumimoji="1" lang="zh-CN" altLang="en-US" dirty="0"/>
              <a:t> </a:t>
            </a:r>
            <a:r>
              <a:rPr kumimoji="1" lang="en-US" altLang="zh-CN" dirty="0"/>
              <a:t>in</a:t>
            </a:r>
            <a:r>
              <a:rPr kumimoji="1" lang="zh-CN" altLang="en-US" dirty="0"/>
              <a:t> </a:t>
            </a:r>
            <a:r>
              <a:rPr kumimoji="1" lang="en-US" altLang="zh-CN" dirty="0"/>
              <a:t>human</a:t>
            </a:r>
            <a:r>
              <a:rPr kumimoji="1" lang="zh-CN" altLang="en-US" dirty="0"/>
              <a:t> </a:t>
            </a:r>
            <a:r>
              <a:rPr kumimoji="1" lang="en-US" altLang="zh-CN" dirty="0"/>
              <a:t>body</a:t>
            </a:r>
            <a:r>
              <a:rPr kumimoji="1" lang="zh-CN" altLang="en-US" dirty="0"/>
              <a:t> </a:t>
            </a:r>
            <a:r>
              <a:rPr kumimoji="1" lang="en-US" altLang="zh-CN" dirty="0"/>
              <a:t>temperature</a:t>
            </a:r>
            <a:r>
              <a:rPr kumimoji="1" lang="zh-CN" altLang="en-US" dirty="0"/>
              <a:t> </a:t>
            </a:r>
            <a:r>
              <a:rPr kumimoji="1" lang="en-US" altLang="zh-CN" dirty="0"/>
              <a:t>control?</a:t>
            </a:r>
          </a:p>
          <a:p>
            <a:pPr algn="l">
              <a:spcBef>
                <a:spcPts val="1500"/>
              </a:spcBef>
            </a:pPr>
            <a:r>
              <a:rPr kumimoji="1" lang="en-US" altLang="zh-CN" dirty="0"/>
              <a:t>Q:</a:t>
            </a:r>
            <a:r>
              <a:rPr kumimoji="1" lang="zh-CN" altLang="en-US" dirty="0"/>
              <a:t> </a:t>
            </a:r>
            <a:r>
              <a:rPr kumimoji="1" lang="en-US" altLang="zh-CN" dirty="0"/>
              <a:t>How</a:t>
            </a:r>
            <a:r>
              <a:rPr kumimoji="1" lang="zh-CN" altLang="en-US" dirty="0"/>
              <a:t> </a:t>
            </a:r>
            <a:r>
              <a:rPr kumimoji="1" lang="en-US" altLang="zh-CN" dirty="0"/>
              <a:t>do</a:t>
            </a:r>
            <a:r>
              <a:rPr kumimoji="1" lang="zh-CN" altLang="en-US" dirty="0"/>
              <a:t> </a:t>
            </a:r>
            <a:r>
              <a:rPr kumimoji="1" lang="en-US" altLang="zh-CN" dirty="0"/>
              <a:t>your</a:t>
            </a:r>
            <a:r>
              <a:rPr kumimoji="1" lang="zh-CN" altLang="en-US" dirty="0"/>
              <a:t> </a:t>
            </a:r>
            <a:r>
              <a:rPr kumimoji="1" lang="en-US" altLang="zh-CN" dirty="0"/>
              <a:t>body</a:t>
            </a:r>
            <a:r>
              <a:rPr kumimoji="1" lang="zh-CN" altLang="en-US" dirty="0"/>
              <a:t> </a:t>
            </a:r>
            <a:r>
              <a:rPr kumimoji="1" lang="en-US" altLang="zh-CN" dirty="0"/>
              <a:t>know</a:t>
            </a:r>
            <a:r>
              <a:rPr kumimoji="1" lang="zh-CN" altLang="en-US" dirty="0"/>
              <a:t> </a:t>
            </a:r>
            <a:r>
              <a:rPr kumimoji="1" lang="en-US" altLang="zh-CN" dirty="0"/>
              <a:t>you</a:t>
            </a:r>
            <a:r>
              <a:rPr kumimoji="1" lang="zh-CN" altLang="en-US" dirty="0"/>
              <a:t> </a:t>
            </a:r>
            <a:r>
              <a:rPr kumimoji="1" lang="en-US" altLang="zh-CN" dirty="0"/>
              <a:t>need</a:t>
            </a:r>
            <a:r>
              <a:rPr kumimoji="1" lang="zh-CN" altLang="en-US" dirty="0"/>
              <a:t> </a:t>
            </a:r>
            <a:r>
              <a:rPr kumimoji="1" lang="en-US" altLang="zh-CN" dirty="0"/>
              <a:t>to</a:t>
            </a:r>
            <a:r>
              <a:rPr kumimoji="1" lang="zh-CN" altLang="en-US" dirty="0"/>
              <a:t> </a:t>
            </a:r>
            <a:r>
              <a:rPr kumimoji="1" lang="en-US" altLang="zh-CN" dirty="0"/>
              <a:t>take</a:t>
            </a:r>
            <a:r>
              <a:rPr kumimoji="1" lang="zh-CN" altLang="en-US" dirty="0"/>
              <a:t> </a:t>
            </a:r>
            <a:r>
              <a:rPr kumimoji="1" lang="en-US" altLang="zh-CN" dirty="0"/>
              <a:t>actions</a:t>
            </a:r>
            <a:r>
              <a:rPr kumimoji="1" lang="zh-CN" altLang="en-US" dirty="0"/>
              <a:t> </a:t>
            </a:r>
            <a:r>
              <a:rPr kumimoji="1" lang="en-US" altLang="zh-CN" dirty="0"/>
              <a:t>to</a:t>
            </a:r>
            <a:r>
              <a:rPr kumimoji="1" lang="zh-CN" altLang="en-US" dirty="0"/>
              <a:t> </a:t>
            </a:r>
            <a:r>
              <a:rPr kumimoji="1" lang="en-US" altLang="zh-CN" dirty="0"/>
              <a:t>increase</a:t>
            </a:r>
            <a:r>
              <a:rPr kumimoji="1" lang="zh-CN" altLang="en-US" dirty="0"/>
              <a:t> </a:t>
            </a:r>
            <a:r>
              <a:rPr kumimoji="1" lang="en-US" altLang="zh-CN" dirty="0"/>
              <a:t>or</a:t>
            </a:r>
            <a:r>
              <a:rPr kumimoji="1" lang="zh-CN" altLang="en-US" dirty="0"/>
              <a:t> </a:t>
            </a:r>
            <a:r>
              <a:rPr kumimoji="1" lang="en-US" altLang="zh-CN" dirty="0"/>
              <a:t>decrease</a:t>
            </a:r>
            <a:r>
              <a:rPr kumimoji="1" lang="zh-CN" altLang="en-US" dirty="0"/>
              <a:t> </a:t>
            </a:r>
            <a:r>
              <a:rPr kumimoji="1" lang="en-US" altLang="zh-CN" dirty="0"/>
              <a:t>your</a:t>
            </a:r>
            <a:r>
              <a:rPr kumimoji="1" lang="zh-CN" altLang="en-US" dirty="0"/>
              <a:t> </a:t>
            </a:r>
            <a:r>
              <a:rPr kumimoji="1" lang="en-US" altLang="zh-CN" dirty="0"/>
              <a:t>body</a:t>
            </a:r>
            <a:r>
              <a:rPr kumimoji="1" lang="zh-CN" altLang="en-US" dirty="0"/>
              <a:t> </a:t>
            </a:r>
            <a:r>
              <a:rPr kumimoji="1" lang="en-US" altLang="zh-CN" dirty="0"/>
              <a:t>temperature?</a:t>
            </a:r>
            <a:endParaRPr kumimoji="1" lang="zh-CN" altLang="en-US" dirty="0"/>
          </a:p>
        </p:txBody>
      </p:sp>
    </p:spTree>
    <p:extLst>
      <p:ext uri="{BB962C8B-B14F-4D97-AF65-F5344CB8AC3E}">
        <p14:creationId xmlns:p14="http://schemas.microsoft.com/office/powerpoint/2010/main" val="4288208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Temperature control</a:t>
            </a:r>
          </a:p>
        </p:txBody>
      </p:sp>
      <p:sp>
        <p:nvSpPr>
          <p:cNvPr id="3" name="Content Placeholder 2"/>
          <p:cNvSpPr>
            <a:spLocks noGrp="1"/>
          </p:cNvSpPr>
          <p:nvPr>
            <p:ph idx="1"/>
          </p:nvPr>
        </p:nvSpPr>
        <p:spPr>
          <a:xfrm>
            <a:off x="457200" y="1981200"/>
            <a:ext cx="8229600" cy="4525963"/>
          </a:xfrm>
        </p:spPr>
        <p:txBody>
          <a:bodyPr>
            <a:normAutofit/>
          </a:bodyPr>
          <a:lstStyle/>
          <a:p>
            <a:pPr>
              <a:lnSpc>
                <a:spcPct val="110000"/>
              </a:lnSpc>
              <a:spcBef>
                <a:spcPts val="2000"/>
              </a:spcBef>
            </a:pPr>
            <a:r>
              <a:rPr lang="en-GB" sz="2800" dirty="0"/>
              <a:t>Changes in body temperature are detected by </a:t>
            </a:r>
            <a:r>
              <a:rPr lang="en-GB" sz="2800" b="1" dirty="0"/>
              <a:t>receptors</a:t>
            </a:r>
            <a:r>
              <a:rPr lang="en-GB" sz="2800" dirty="0"/>
              <a:t> in the </a:t>
            </a:r>
            <a:r>
              <a:rPr lang="en-GB" sz="2800" b="1" dirty="0"/>
              <a:t>hypothalamus</a:t>
            </a:r>
            <a:r>
              <a:rPr lang="en-GB" sz="2800" dirty="0"/>
              <a:t>, which is a part of the brain.</a:t>
            </a:r>
          </a:p>
          <a:p>
            <a:pPr>
              <a:lnSpc>
                <a:spcPct val="110000"/>
              </a:lnSpc>
              <a:spcBef>
                <a:spcPts val="2000"/>
              </a:spcBef>
            </a:pPr>
            <a:r>
              <a:rPr lang="en-GB" sz="2800" dirty="0"/>
              <a:t>The hypothalamus coordinates the activities of the parts of the body that bring about temperature changes.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edge">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edge">
                                      <p:cBhvr>
                                        <p:cTn id="12"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732" y="109472"/>
            <a:ext cx="3606285" cy="1638300"/>
          </a:xfrm>
        </p:spPr>
        <p:txBody>
          <a:bodyPr>
            <a:normAutofit/>
          </a:bodyPr>
          <a:lstStyle/>
          <a:p>
            <a:r>
              <a:rPr lang="en-GB" dirty="0"/>
              <a:t>Temperature control</a:t>
            </a:r>
          </a:p>
        </p:txBody>
      </p:sp>
      <p:pic>
        <p:nvPicPr>
          <p:cNvPr id="4" name="Content Placeholder 3" descr="main_brain_structures.gif"/>
          <p:cNvPicPr>
            <a:picLocks noGrp="1" noChangeAspect="1"/>
          </p:cNvPicPr>
          <p:nvPr>
            <p:ph idx="1"/>
          </p:nvPr>
        </p:nvPicPr>
        <p:blipFill rotWithShape="1">
          <a:blip r:embed="rId2" cstate="print"/>
          <a:srcRect r="10000"/>
          <a:stretch/>
        </p:blipFill>
        <p:spPr>
          <a:xfrm>
            <a:off x="3120312" y="60260"/>
            <a:ext cx="5871288" cy="4892740"/>
          </a:xfrm>
        </p:spPr>
      </p:pic>
      <p:cxnSp>
        <p:nvCxnSpPr>
          <p:cNvPr id="6" name="Straight Arrow Connector 5"/>
          <p:cNvCxnSpPr>
            <a:cxnSpLocks/>
          </p:cNvCxnSpPr>
          <p:nvPr/>
        </p:nvCxnSpPr>
        <p:spPr>
          <a:xfrm>
            <a:off x="3120312" y="2286000"/>
            <a:ext cx="838200" cy="0"/>
          </a:xfrm>
          <a:prstGeom prst="straightConnector1">
            <a:avLst/>
          </a:prstGeom>
          <a:ln w="7620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7" name="Picture 4" descr="glakgar_pit_hypothalamus">
            <a:extLst>
              <a:ext uri="{FF2B5EF4-FFF2-40B4-BE49-F238E27FC236}">
                <a16:creationId xmlns:a16="http://schemas.microsoft.com/office/drawing/2014/main" id="{1E1B9BCE-C767-FD4A-AA7E-ABBCAEA38F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2865" y="3352800"/>
            <a:ext cx="3822020" cy="336384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B33E03AE-28CB-9046-9381-6A30C712B44F}"/>
              </a:ext>
            </a:extLst>
          </p:cNvPr>
          <p:cNvPicPr>
            <a:picLocks noChangeAspect="1"/>
          </p:cNvPicPr>
          <p:nvPr/>
        </p:nvPicPr>
        <p:blipFill rotWithShape="1">
          <a:blip r:embed="rId2">
            <a:extLst>
              <a:ext uri="{28A0092B-C50C-407E-A947-70E740481C1C}">
                <a14:useLocalDpi xmlns:a14="http://schemas.microsoft.com/office/drawing/2010/main" val="0"/>
              </a:ext>
            </a:extLst>
          </a:blip>
          <a:srcRect l="13596" r="25022" b="18158"/>
          <a:stretch/>
        </p:blipFill>
        <p:spPr>
          <a:xfrm rot="5400000">
            <a:off x="0" y="2971800"/>
            <a:ext cx="3886200" cy="3886200"/>
          </a:xfrm>
          <a:prstGeom prst="rect">
            <a:avLst/>
          </a:prstGeom>
        </p:spPr>
      </p:pic>
      <p:pic>
        <p:nvPicPr>
          <p:cNvPr id="5" name="图片 4">
            <a:extLst>
              <a:ext uri="{FF2B5EF4-FFF2-40B4-BE49-F238E27FC236}">
                <a16:creationId xmlns:a16="http://schemas.microsoft.com/office/drawing/2014/main" id="{525B7134-5954-C04D-A0BA-D5389BF876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519549" y="1232560"/>
            <a:ext cx="6400800" cy="4800600"/>
          </a:xfrm>
          <a:prstGeom prst="rect">
            <a:avLst/>
          </a:prstGeom>
        </p:spPr>
      </p:pic>
      <p:pic>
        <p:nvPicPr>
          <p:cNvPr id="6" name="Content Placeholder 3" descr="main_brain_structures.gif">
            <a:extLst>
              <a:ext uri="{FF2B5EF4-FFF2-40B4-BE49-F238E27FC236}">
                <a16:creationId xmlns:a16="http://schemas.microsoft.com/office/drawing/2014/main" id="{76052E55-B326-7C47-9A55-0982E7A9F479}"/>
              </a:ext>
            </a:extLst>
          </p:cNvPr>
          <p:cNvPicPr>
            <a:picLocks noChangeAspect="1"/>
          </p:cNvPicPr>
          <p:nvPr/>
        </p:nvPicPr>
        <p:blipFill>
          <a:blip r:embed="rId4" cstate="print"/>
          <a:stretch>
            <a:fillRect/>
          </a:stretch>
        </p:blipFill>
        <p:spPr>
          <a:xfrm>
            <a:off x="990" y="19792"/>
            <a:ext cx="3936010" cy="2952008"/>
          </a:xfrm>
          <a:prstGeom prst="rect">
            <a:avLst/>
          </a:prstGeom>
        </p:spPr>
      </p:pic>
    </p:spTree>
    <p:extLst>
      <p:ext uri="{BB962C8B-B14F-4D97-AF65-F5344CB8AC3E}">
        <p14:creationId xmlns:p14="http://schemas.microsoft.com/office/powerpoint/2010/main" val="1132339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2FBD0BF5A998E4FBF3D7F1E0E7141BA" ma:contentTypeVersion="11" ma:contentTypeDescription="Create a new document." ma:contentTypeScope="" ma:versionID="2900167372ef891b9543ccdbe48d3a46">
  <xsd:schema xmlns:xsd="http://www.w3.org/2001/XMLSchema" xmlns:xs="http://www.w3.org/2001/XMLSchema" xmlns:p="http://schemas.microsoft.com/office/2006/metadata/properties" xmlns:ns2="638b3d8b-b976-4de6-b921-0ae678ab4705" xmlns:ns3="dae67ecd-5e24-42a2-8771-e1145e54c48e" targetNamespace="http://schemas.microsoft.com/office/2006/metadata/properties" ma:root="true" ma:fieldsID="c6d5648b3e5fdd31bca91684134b5e19" ns2:_="" ns3:_="">
    <xsd:import namespace="638b3d8b-b976-4de6-b921-0ae678ab4705"/>
    <xsd:import namespace="dae67ecd-5e24-42a2-8771-e1145e54c48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8b3d8b-b976-4de6-b921-0ae678ab470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ae67ecd-5e24-42a2-8771-e1145e54c48e"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56B8934-3F01-443F-B7F0-01EACB43B74A}"/>
</file>

<file path=customXml/itemProps2.xml><?xml version="1.0" encoding="utf-8"?>
<ds:datastoreItem xmlns:ds="http://schemas.openxmlformats.org/officeDocument/2006/customXml" ds:itemID="{0F291EDB-DDFA-4E8F-B132-8BF62A446B9B}"/>
</file>

<file path=customXml/itemProps3.xml><?xml version="1.0" encoding="utf-8"?>
<ds:datastoreItem xmlns:ds="http://schemas.openxmlformats.org/officeDocument/2006/customXml" ds:itemID="{3D3D1F9A-1B36-4287-BDC8-203D7D20E4D2}"/>
</file>

<file path=docProps/app.xml><?xml version="1.0" encoding="utf-8"?>
<Properties xmlns="http://schemas.openxmlformats.org/officeDocument/2006/extended-properties" xmlns:vt="http://schemas.openxmlformats.org/officeDocument/2006/docPropsVTypes">
  <TotalTime>37</TotalTime>
  <Words>821</Words>
  <Application>Microsoft Macintosh PowerPoint</Application>
  <PresentationFormat>全屏显示(4:3)</PresentationFormat>
  <Paragraphs>79</Paragraphs>
  <Slides>14</Slides>
  <Notes>3</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14</vt:i4>
      </vt:variant>
    </vt:vector>
  </HeadingPairs>
  <TitlesOfParts>
    <vt:vector size="19" baseType="lpstr">
      <vt:lpstr>等线</vt:lpstr>
      <vt:lpstr>Arial</vt:lpstr>
      <vt:lpstr>Calibri</vt:lpstr>
      <vt:lpstr>Comic Sans MS</vt:lpstr>
      <vt:lpstr>Office Theme</vt:lpstr>
      <vt:lpstr>Homeostasis Temperature control</vt:lpstr>
      <vt:lpstr>Changes in the environment</vt:lpstr>
      <vt:lpstr>Homeostasis</vt:lpstr>
      <vt:lpstr>Examples of homeostasis</vt:lpstr>
      <vt:lpstr>Water Bath</vt:lpstr>
      <vt:lpstr>Temperature control</vt:lpstr>
      <vt:lpstr>Temperature control</vt:lpstr>
      <vt:lpstr>Temperature control</vt:lpstr>
      <vt:lpstr>PowerPoint 演示文稿</vt:lpstr>
      <vt:lpstr>Skin structure</vt:lpstr>
      <vt:lpstr>Skin structure</vt:lpstr>
      <vt:lpstr>Temperature control - hair</vt:lpstr>
      <vt:lpstr>Body heat loss</vt:lpstr>
      <vt:lpstr>Temperature control – blood vessels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Homeostasis Temperature control</dc:title>
  <dc:creator>柴 文婷</dc:creator>
  <cp:lastModifiedBy>柴 文婷</cp:lastModifiedBy>
  <cp:revision>1</cp:revision>
  <dcterms:created xsi:type="dcterms:W3CDTF">2020-09-25T05:29:17Z</dcterms:created>
  <dcterms:modified xsi:type="dcterms:W3CDTF">2021-10-18T01:20:11Z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0x01010002FBD0BF5A998E4FBF3D7F1E0E7141BA</vt:lpwstr>
  </property>
</Properties>
</file>

<file path=docProps/thumbnail.jpeg>
</file>